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1" r:id="rId2"/>
    <p:sldId id="345" r:id="rId3"/>
    <p:sldId id="264" r:id="rId4"/>
    <p:sldId id="265" r:id="rId5"/>
    <p:sldId id="266" r:id="rId6"/>
    <p:sldId id="396" r:id="rId7"/>
    <p:sldId id="397" r:id="rId8"/>
    <p:sldId id="398" r:id="rId9"/>
    <p:sldId id="402" r:id="rId10"/>
    <p:sldId id="401" r:id="rId11"/>
    <p:sldId id="399" r:id="rId12"/>
    <p:sldId id="424" r:id="rId13"/>
    <p:sldId id="403" r:id="rId14"/>
    <p:sldId id="404" r:id="rId15"/>
    <p:sldId id="412" r:id="rId16"/>
    <p:sldId id="405" r:id="rId17"/>
    <p:sldId id="411" r:id="rId18"/>
    <p:sldId id="413" r:id="rId19"/>
    <p:sldId id="414" r:id="rId20"/>
    <p:sldId id="415" r:id="rId21"/>
    <p:sldId id="408" r:id="rId22"/>
    <p:sldId id="409" r:id="rId23"/>
    <p:sldId id="416" r:id="rId24"/>
    <p:sldId id="410" r:id="rId25"/>
    <p:sldId id="417" r:id="rId26"/>
    <p:sldId id="419" r:id="rId27"/>
    <p:sldId id="423" r:id="rId28"/>
    <p:sldId id="420" r:id="rId29"/>
    <p:sldId id="422" r:id="rId30"/>
    <p:sldId id="421" r:id="rId31"/>
    <p:sldId id="454" r:id="rId32"/>
    <p:sldId id="425" r:id="rId33"/>
    <p:sldId id="426" r:id="rId34"/>
    <p:sldId id="427" r:id="rId35"/>
    <p:sldId id="456" r:id="rId36"/>
    <p:sldId id="428" r:id="rId37"/>
    <p:sldId id="432" r:id="rId38"/>
    <p:sldId id="457" r:id="rId39"/>
    <p:sldId id="429" r:id="rId40"/>
    <p:sldId id="435" r:id="rId41"/>
    <p:sldId id="433" r:id="rId42"/>
    <p:sldId id="434" r:id="rId43"/>
    <p:sldId id="431" r:id="rId44"/>
    <p:sldId id="436" r:id="rId45"/>
    <p:sldId id="437" r:id="rId46"/>
    <p:sldId id="438" r:id="rId47"/>
    <p:sldId id="439" r:id="rId48"/>
    <p:sldId id="449" r:id="rId49"/>
    <p:sldId id="450" r:id="rId50"/>
    <p:sldId id="440" r:id="rId51"/>
    <p:sldId id="442" r:id="rId52"/>
    <p:sldId id="444" r:id="rId53"/>
    <p:sldId id="445" r:id="rId54"/>
    <p:sldId id="452" r:id="rId55"/>
    <p:sldId id="448" r:id="rId56"/>
    <p:sldId id="453" r:id="rId57"/>
    <p:sldId id="455" r:id="rId58"/>
    <p:sldId id="262" r:id="rId5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FA0"/>
    <a:srgbClr val="494A53"/>
    <a:srgbClr val="BFC7D6"/>
    <a:srgbClr val="EFEFEF"/>
    <a:srgbClr val="2C2B36"/>
    <a:srgbClr val="F28D0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20" autoAdjust="0"/>
    <p:restoredTop sz="78976" autoAdjust="0"/>
  </p:normalViewPr>
  <p:slideViewPr>
    <p:cSldViewPr snapToGrid="0" snapToObjects="1">
      <p:cViewPr varScale="1">
        <p:scale>
          <a:sx n="86" d="100"/>
          <a:sy n="8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B7772-BE62-7D47-8660-018A15CC2192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8E924-CFB1-D341-89CC-29276832C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7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6ABCD-17FC-F942-A020-80BE9A470D39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675C-E049-E842-9354-30DD276C06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21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www.cloudera.com</a:t>
            </a:r>
            <a:r>
              <a:rPr lang="en-US" dirty="0"/>
              <a:t>/documentation/enterprise/5-15-x/topics/</a:t>
            </a:r>
            <a:r>
              <a:rPr lang="en-US" dirty="0" err="1"/>
              <a:t>installation_reqts.html</a:t>
            </a:r>
            <a:endParaRPr lang="en-US" dirty="0"/>
          </a:p>
          <a:p>
            <a:endParaRPr lang="en-US" dirty="0"/>
          </a:p>
          <a:p>
            <a:r>
              <a:rPr lang="en-US" altLang="zh-CN" dirty="0" err="1"/>
              <a:t>atime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文件系统在读取文件的时候会将文件的元数据记录下来。为了加快文件的读取速度，</a:t>
            </a:r>
            <a:r>
              <a:rPr lang="en-US" altLang="zh-CN" dirty="0"/>
              <a:t>Cloudera</a:t>
            </a:r>
            <a:r>
              <a:rPr lang="zh-CN" altLang="en-US" dirty="0"/>
              <a:t>建议禁用</a:t>
            </a:r>
            <a:r>
              <a:rPr lang="en-US" altLang="zh-CN" dirty="0" err="1"/>
              <a:t>atime</a:t>
            </a:r>
            <a:r>
              <a:rPr lang="zh-CN" altLang="en-US" dirty="0"/>
              <a:t>选项。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374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15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46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800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43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18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584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5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23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59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11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www.cloudera.com</a:t>
            </a:r>
            <a:r>
              <a:rPr lang="en-US" dirty="0"/>
              <a:t>/documentation/enterprise/5-15-x/topics/</a:t>
            </a:r>
            <a:r>
              <a:rPr lang="en-US" dirty="0" err="1"/>
              <a:t>installation_reqts.html</a:t>
            </a:r>
            <a:endParaRPr lang="en-US" dirty="0"/>
          </a:p>
          <a:p>
            <a:endParaRPr lang="en-US" dirty="0"/>
          </a:p>
          <a:p>
            <a:r>
              <a:rPr lang="en-US" altLang="zh-CN" dirty="0" err="1"/>
              <a:t>atime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文件系统在读取文件的时候会将文件的元数据记录下来。为了加快文件的读取速度，</a:t>
            </a:r>
            <a:r>
              <a:rPr lang="en-US" altLang="zh-CN" dirty="0"/>
              <a:t>Cloudera</a:t>
            </a:r>
            <a:r>
              <a:rPr lang="zh-CN" altLang="en-US" dirty="0"/>
              <a:t>建议禁用</a:t>
            </a:r>
            <a:r>
              <a:rPr lang="en-US" altLang="zh-CN" dirty="0" err="1"/>
              <a:t>atime</a:t>
            </a:r>
            <a:r>
              <a:rPr lang="zh-CN" altLang="en-US" dirty="0"/>
              <a:t>选项。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695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640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07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03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454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552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80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000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43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940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88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180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279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18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302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16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9013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096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59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758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85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95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46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60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0374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0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5675C-E049-E842-9354-30DD276C069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70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7276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5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874" y="1276874"/>
            <a:ext cx="2809821" cy="26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37276" cy="31963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8096" y="0"/>
            <a:ext cx="4245904" cy="3798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2004526"/>
            <a:ext cx="3639462" cy="31389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" y="0"/>
            <a:ext cx="9137276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74937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74937"/>
            <a:ext cx="1337576" cy="4399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72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7276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" y="0"/>
            <a:ext cx="9137276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4637681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" y="0"/>
            <a:ext cx="9137276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10" y="74937"/>
            <a:ext cx="1337576" cy="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00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970" y="2176130"/>
            <a:ext cx="7771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charset="0"/>
              </a:rPr>
              <a:t>Spark</a:t>
            </a:r>
            <a:r>
              <a:rPr lang="zh-CN" altLang="en-US" sz="4000" b="1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charset="0"/>
              </a:rPr>
              <a:t>大数据计算框架培训</a:t>
            </a:r>
            <a:endParaRPr lang="en-US" altLang="zh-CN" sz="4000" b="1" dirty="0">
              <a:solidFill>
                <a:srgbClr val="494A5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Black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155" y="3607438"/>
            <a:ext cx="590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000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潘熙文</a:t>
            </a:r>
            <a:r>
              <a:rPr lang="en-US" altLang="zh-CN" sz="2000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@</a:t>
            </a:r>
            <a:r>
              <a:rPr lang="zh-CN" altLang="en-US" sz="2000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明略数据</a:t>
            </a:r>
            <a:endParaRPr lang="en-US" altLang="zh-CN" sz="2000" dirty="0">
              <a:solidFill>
                <a:srgbClr val="494A5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en-US" altLang="zh-CN" sz="2000" dirty="0" err="1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duanfangwei@mininglamp.com</a:t>
            </a:r>
            <a:endParaRPr lang="en-US" altLang="zh-CN" sz="2000" dirty="0">
              <a:solidFill>
                <a:srgbClr val="494A5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93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A124E3-BBE8-024C-9A1A-520F22F77102}"/>
              </a:ext>
            </a:extLst>
          </p:cNvPr>
          <p:cNvSpPr/>
          <p:nvPr/>
        </p:nvSpPr>
        <p:spPr>
          <a:xfrm>
            <a:off x="691662" y="949796"/>
            <a:ext cx="75379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n-ea"/>
              </a:rPr>
              <a:t>Spark</a:t>
            </a:r>
            <a:r>
              <a:rPr lang="zh-CN" altLang="en-US" sz="1800" dirty="0">
                <a:latin typeface="+mn-ea"/>
              </a:rPr>
              <a:t>具有如下几个主要特点：</a:t>
            </a:r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  <a:p>
            <a:pPr>
              <a:buFontTx/>
              <a:buChar char="•"/>
            </a:pPr>
            <a:r>
              <a:rPr lang="zh-CN" altLang="en-US" sz="1800" dirty="0">
                <a:latin typeface="+mn-ea"/>
              </a:rPr>
              <a:t>运行速度快：使用</a:t>
            </a:r>
            <a:r>
              <a:rPr lang="en-US" altLang="zh-CN" sz="1800" dirty="0">
                <a:latin typeface="+mn-ea"/>
              </a:rPr>
              <a:t>DAG</a:t>
            </a:r>
            <a:r>
              <a:rPr lang="zh-CN" altLang="en-US" sz="1800" dirty="0">
                <a:latin typeface="+mn-ea"/>
              </a:rPr>
              <a:t>执行引擎以支持循环数据流与内存计算</a:t>
            </a:r>
          </a:p>
          <a:p>
            <a:pPr>
              <a:buFontTx/>
              <a:buChar char="•"/>
            </a:pPr>
            <a:r>
              <a:rPr lang="zh-CN" altLang="en-US" sz="1800" dirty="0">
                <a:latin typeface="+mn-ea"/>
              </a:rPr>
              <a:t>容易使用：支持使用</a:t>
            </a:r>
            <a:r>
              <a:rPr lang="en-US" altLang="zh-CN" sz="1800" dirty="0">
                <a:latin typeface="+mn-ea"/>
              </a:rPr>
              <a:t>Scala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Java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Python</a:t>
            </a:r>
            <a:r>
              <a:rPr lang="zh-CN" altLang="en-US" sz="1800" dirty="0">
                <a:latin typeface="+mn-ea"/>
              </a:rPr>
              <a:t>和</a:t>
            </a:r>
            <a:r>
              <a:rPr lang="en-US" altLang="zh-CN" sz="1800" dirty="0">
                <a:latin typeface="+mn-ea"/>
              </a:rPr>
              <a:t>R</a:t>
            </a:r>
            <a:r>
              <a:rPr lang="zh-CN" altLang="en-US" sz="1800" dirty="0">
                <a:latin typeface="+mn-ea"/>
              </a:rPr>
              <a:t>语言进行编程，可以通过</a:t>
            </a:r>
            <a:r>
              <a:rPr lang="en-US" altLang="zh-CN" sz="1800" dirty="0">
                <a:latin typeface="+mn-ea"/>
              </a:rPr>
              <a:t>Spark Shell</a:t>
            </a:r>
            <a:r>
              <a:rPr lang="zh-CN" altLang="en-US" sz="1800" dirty="0">
                <a:latin typeface="+mn-ea"/>
              </a:rPr>
              <a:t>进行交互式编程 </a:t>
            </a:r>
          </a:p>
          <a:p>
            <a:pPr>
              <a:buFontTx/>
              <a:buChar char="•"/>
            </a:pPr>
            <a:r>
              <a:rPr lang="zh-CN" altLang="en-US" sz="1800" dirty="0">
                <a:latin typeface="+mn-ea"/>
              </a:rPr>
              <a:t>通用性：</a:t>
            </a:r>
            <a:r>
              <a:rPr lang="en-US" altLang="zh-CN" sz="1800" dirty="0">
                <a:latin typeface="+mn-ea"/>
              </a:rPr>
              <a:t>Spark</a:t>
            </a:r>
            <a:r>
              <a:rPr lang="zh-CN" altLang="en-US" sz="1800" dirty="0">
                <a:latin typeface="+mn-ea"/>
              </a:rPr>
              <a:t>提供了完整而强大的技术栈，包括</a:t>
            </a:r>
            <a:r>
              <a:rPr lang="en-US" altLang="zh-CN" sz="1800" dirty="0">
                <a:latin typeface="+mn-ea"/>
              </a:rPr>
              <a:t>SQL</a:t>
            </a:r>
            <a:r>
              <a:rPr lang="zh-CN" altLang="en-US" sz="1800" dirty="0">
                <a:latin typeface="+mn-ea"/>
              </a:rPr>
              <a:t>查询、流式计算、机器学习和图算法组件</a:t>
            </a:r>
            <a:endParaRPr lang="en-US" altLang="zh-CN" sz="1800" dirty="0">
              <a:latin typeface="+mn-ea"/>
            </a:endParaRPr>
          </a:p>
          <a:p>
            <a:pPr>
              <a:buFontTx/>
              <a:buChar char="•"/>
            </a:pPr>
            <a:r>
              <a:rPr lang="zh-CN" altLang="en-US" sz="1800" dirty="0">
                <a:latin typeface="+mn-ea"/>
              </a:rPr>
              <a:t>运行模式多样：可运行于独立的集群模式中，可运行于</a:t>
            </a:r>
            <a:r>
              <a:rPr lang="en-US" altLang="zh-CN" sz="1800" dirty="0">
                <a:latin typeface="+mn-ea"/>
              </a:rPr>
              <a:t>Hadoop</a:t>
            </a:r>
            <a:r>
              <a:rPr lang="zh-CN" altLang="en-US" sz="1800" dirty="0">
                <a:latin typeface="+mn-ea"/>
              </a:rPr>
              <a:t>中，也可运行于</a:t>
            </a:r>
            <a:r>
              <a:rPr lang="en-US" altLang="zh-CN" sz="1800" dirty="0">
                <a:latin typeface="+mn-ea"/>
              </a:rPr>
              <a:t>Amazon EC2</a:t>
            </a:r>
            <a:r>
              <a:rPr lang="zh-CN" altLang="en-US" sz="1800" dirty="0">
                <a:latin typeface="+mn-ea"/>
              </a:rPr>
              <a:t>等云环境中，并且可以访问</a:t>
            </a:r>
            <a:r>
              <a:rPr lang="en-US" altLang="zh-CN" sz="1800" dirty="0">
                <a:latin typeface="+mn-ea"/>
              </a:rPr>
              <a:t>HDFS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Cassandra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 err="1">
                <a:latin typeface="+mn-ea"/>
              </a:rPr>
              <a:t>HBase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Hive</a:t>
            </a:r>
            <a:r>
              <a:rPr lang="zh-CN" altLang="en-US" sz="1800" dirty="0">
                <a:latin typeface="+mn-ea"/>
              </a:rPr>
              <a:t>等多种数据源 </a:t>
            </a:r>
          </a:p>
        </p:txBody>
      </p:sp>
    </p:spTree>
    <p:extLst>
      <p:ext uri="{BB962C8B-B14F-4D97-AF65-F5344CB8AC3E}">
        <p14:creationId xmlns:p14="http://schemas.microsoft.com/office/powerpoint/2010/main" val="400098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3" y="235975"/>
            <a:ext cx="3948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graphicFrame>
        <p:nvGraphicFramePr>
          <p:cNvPr id="10" name="Object 1">
            <a:extLst>
              <a:ext uri="{FF2B5EF4-FFF2-40B4-BE49-F238E27FC236}">
                <a16:creationId xmlns:a16="http://schemas.microsoft.com/office/drawing/2014/main" id="{5F9E0A09-35AD-1643-94B2-A61A0F2B9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15016"/>
              </p:ext>
            </p:extLst>
          </p:nvPr>
        </p:nvGraphicFramePr>
        <p:xfrm>
          <a:off x="1080753" y="806909"/>
          <a:ext cx="629761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r:id="rId4" imgW="2971800" imgH="1365250" progId="Visio.Drawing.15">
                  <p:embed/>
                </p:oleObj>
              </mc:Choice>
              <mc:Fallback>
                <p:oleObj r:id="rId4" imgW="2971800" imgH="1365250" progId="Visio.Drawing.15">
                  <p:embed/>
                  <p:pic>
                    <p:nvPicPr>
                      <p:cNvPr id="3074" name="Object 1">
                        <a:extLst>
                          <a:ext uri="{FF2B5EF4-FFF2-40B4-BE49-F238E27FC236}">
                            <a16:creationId xmlns:a16="http://schemas.microsoft.com/office/drawing/2014/main" id="{8CA13EC6-EF7E-364B-9E88-7043FC1EA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753" y="806909"/>
                        <a:ext cx="6297612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9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3" y="235975"/>
            <a:ext cx="3948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4503B5-A988-2144-98D2-B0DBC3DFE33F}"/>
              </a:ext>
            </a:extLst>
          </p:cNvPr>
          <p:cNvSpPr/>
          <p:nvPr/>
        </p:nvSpPr>
        <p:spPr>
          <a:xfrm>
            <a:off x="622774" y="795744"/>
            <a:ext cx="52930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Spark</a:t>
            </a:r>
            <a:r>
              <a:rPr lang="zh-CN" altLang="zh-CN" dirty="0"/>
              <a:t>的生态系统主要包含了</a:t>
            </a:r>
            <a:r>
              <a:rPr lang="en-US" altLang="zh-CN" dirty="0"/>
              <a:t>Spark Core</a:t>
            </a:r>
            <a:r>
              <a:rPr lang="zh-CN" altLang="zh-CN" dirty="0"/>
              <a:t>、</a:t>
            </a:r>
            <a:r>
              <a:rPr lang="en-US" altLang="zh-CN" dirty="0"/>
              <a:t>Spark SQL</a:t>
            </a:r>
            <a:r>
              <a:rPr lang="zh-CN" altLang="zh-CN" dirty="0"/>
              <a:t>、</a:t>
            </a:r>
            <a:r>
              <a:rPr lang="en-US" altLang="zh-CN" dirty="0"/>
              <a:t>Spark Streaming</a:t>
            </a:r>
            <a:r>
              <a:rPr lang="zh-CN" altLang="zh-CN" dirty="0"/>
              <a:t>、</a:t>
            </a:r>
            <a:r>
              <a:rPr lang="en-US" altLang="zh-CN" dirty="0" err="1"/>
              <a:t>MLLib</a:t>
            </a:r>
            <a:r>
              <a:rPr lang="zh-CN" altLang="zh-CN" dirty="0"/>
              <a:t>和</a:t>
            </a:r>
            <a:r>
              <a:rPr lang="en-US" altLang="zh-CN" dirty="0"/>
              <a:t>GraphX </a:t>
            </a:r>
            <a:r>
              <a:rPr lang="zh-CN" altLang="zh-CN" dirty="0"/>
              <a:t>等组件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F3BA15-4D89-FE42-9550-ABC3E2723A1B}"/>
              </a:ext>
            </a:extLst>
          </p:cNvPr>
          <p:cNvSpPr/>
          <p:nvPr/>
        </p:nvSpPr>
        <p:spPr>
          <a:xfrm>
            <a:off x="622774" y="1590712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330200">
              <a:tabLst>
                <a:tab pos="8521700" algn="r"/>
              </a:tabLst>
              <a:defRPr/>
            </a:pPr>
            <a:endParaRPr lang="en-US" altLang="zh-CN" dirty="0"/>
          </a:p>
          <a:p>
            <a:pPr marL="190500" lvl="1" indent="-188913" defTabSz="330200">
              <a:buFont typeface="Wingdings" pitchFamily="2" charset="2"/>
              <a:buChar char="p"/>
              <a:tabLst>
                <a:tab pos="8521700" algn="r"/>
              </a:tabLst>
              <a:defRPr/>
            </a:pPr>
            <a:r>
              <a:rPr lang="en-US" altLang="zh-CN" b="1" dirty="0"/>
              <a:t>Spark SQL</a:t>
            </a:r>
            <a:r>
              <a:rPr lang="en-US" altLang="zh-CN" dirty="0"/>
              <a:t> </a:t>
            </a:r>
            <a:r>
              <a:rPr lang="zh-CN" altLang="en-US" dirty="0"/>
              <a:t>是为处理结构化数据而设计的模块</a:t>
            </a:r>
            <a:endParaRPr lang="en-US" altLang="zh-CN" dirty="0"/>
          </a:p>
          <a:p>
            <a:pPr marL="190500" lvl="1" indent="-188913" defTabSz="330200">
              <a:tabLst>
                <a:tab pos="8521700" algn="r"/>
              </a:tabLst>
              <a:defRPr/>
            </a:pPr>
            <a:endParaRPr lang="en-US" altLang="zh-CN" dirty="0"/>
          </a:p>
          <a:p>
            <a:pPr marL="190500" lvl="1" indent="-188913" defTabSz="330200">
              <a:buFont typeface="Wingdings" pitchFamily="2" charset="2"/>
              <a:buChar char="p"/>
              <a:tabLst>
                <a:tab pos="8521700" algn="r"/>
              </a:tabLst>
              <a:defRPr/>
            </a:pPr>
            <a:r>
              <a:rPr lang="en-US" altLang="zh-CN" b="1" dirty="0"/>
              <a:t>Spark Streaming</a:t>
            </a:r>
            <a:r>
              <a:rPr lang="en-US" altLang="zh-CN" dirty="0"/>
              <a:t> </a:t>
            </a:r>
            <a:r>
              <a:rPr lang="zh-CN" altLang="en-US" dirty="0"/>
              <a:t>可以很容易地创建可扩展和容错性的流式应用</a:t>
            </a:r>
            <a:endParaRPr lang="en-US" altLang="zh-CN" dirty="0"/>
          </a:p>
          <a:p>
            <a:pPr marL="190500" lvl="1" indent="-188913" defTabSz="330200">
              <a:tabLst>
                <a:tab pos="8521700" algn="r"/>
              </a:tabLst>
              <a:defRPr/>
            </a:pPr>
            <a:endParaRPr lang="en-US" altLang="zh-CN" dirty="0"/>
          </a:p>
          <a:p>
            <a:pPr marL="190500" lvl="1" indent="-188913" defTabSz="330200">
              <a:buFont typeface="Wingdings" pitchFamily="2" charset="2"/>
              <a:buChar char="p"/>
              <a:tabLst>
                <a:tab pos="8521700" algn="r"/>
              </a:tabLst>
              <a:defRPr/>
            </a:pPr>
            <a:r>
              <a:rPr lang="en-US" altLang="zh-CN" b="1" dirty="0" err="1"/>
              <a:t>MLlib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Spark</a:t>
            </a:r>
            <a:r>
              <a:rPr lang="zh-CN" altLang="en-US" dirty="0"/>
              <a:t>的可扩展机器学习库</a:t>
            </a:r>
            <a:endParaRPr lang="en-US" altLang="zh-CN" dirty="0"/>
          </a:p>
          <a:p>
            <a:pPr marL="190500" lvl="1" indent="-188913" defTabSz="330200">
              <a:tabLst>
                <a:tab pos="8521700" algn="r"/>
              </a:tabLst>
              <a:defRPr/>
            </a:pPr>
            <a:endParaRPr lang="en-US" altLang="zh-CN" dirty="0"/>
          </a:p>
          <a:p>
            <a:pPr marL="190500" lvl="1" indent="-188913" defTabSz="330200">
              <a:buFont typeface="Wingdings" pitchFamily="2" charset="2"/>
              <a:buChar char="p"/>
              <a:tabLst>
                <a:tab pos="8521700" algn="r"/>
              </a:tabLst>
              <a:defRPr/>
            </a:pPr>
            <a:r>
              <a:rPr lang="en-US" altLang="zh-CN" b="1" dirty="0"/>
              <a:t>GraphX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Spark</a:t>
            </a:r>
            <a:r>
              <a:rPr lang="zh-CN" altLang="en-US" dirty="0"/>
              <a:t>的并行图计算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61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56341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Sparkmlib</a:t>
            </a:r>
            <a:r>
              <a:rPr lang="zh-Hans" altLang="en-U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b="1" dirty="0">
              <a:solidFill>
                <a:schemeClr val="tx1">
                  <a:alpha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4558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运行流程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核心模块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81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RDD</a:t>
            </a:r>
            <a:r>
              <a:rPr lang="zh-CN" altLang="en-US" sz="1800" dirty="0">
                <a:latin typeface="Times New Roman" panose="02020603050405020304" pitchFamily="18" charset="0"/>
              </a:rPr>
              <a:t>：是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Resillient</a:t>
            </a:r>
            <a:r>
              <a:rPr lang="en-US" altLang="zh-CN" sz="1800" dirty="0">
                <a:latin typeface="Times New Roman" panose="02020603050405020304" pitchFamily="18" charset="0"/>
              </a:rPr>
              <a:t> Distributed Dataset</a:t>
            </a:r>
            <a:r>
              <a:rPr lang="zh-CN" altLang="en-US" sz="1800" dirty="0">
                <a:latin typeface="Times New Roman" panose="02020603050405020304" pitchFamily="18" charset="0"/>
              </a:rPr>
              <a:t>（弹性分布式数据集）的简称，是分布式内存的一个抽象概念，</a:t>
            </a:r>
            <a:r>
              <a:rPr lang="zh-CN" altLang="zh-CN" sz="1800" dirty="0"/>
              <a:t>提供了一种高度受限的共享内存模型</a:t>
            </a:r>
            <a:endParaRPr lang="zh-CN" altLang="en-US" sz="1800" dirty="0"/>
          </a:p>
          <a:p>
            <a:pPr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DAG</a:t>
            </a:r>
            <a:r>
              <a:rPr lang="zh-CN" altLang="en-US" sz="1800" dirty="0">
                <a:latin typeface="Times New Roman" panose="02020603050405020304" pitchFamily="18" charset="0"/>
              </a:rPr>
              <a:t>：是</a:t>
            </a:r>
            <a:r>
              <a:rPr lang="en-US" altLang="zh-CN" sz="1800" dirty="0">
                <a:latin typeface="Times New Roman" panose="02020603050405020304" pitchFamily="18" charset="0"/>
              </a:rPr>
              <a:t>Directed Acyclic Graph</a:t>
            </a:r>
            <a:r>
              <a:rPr lang="zh-CN" altLang="en-US" sz="1800" dirty="0">
                <a:latin typeface="Times New Roman" panose="02020603050405020304" pitchFamily="18" charset="0"/>
              </a:rPr>
              <a:t>（有向无环图）的简称，反映</a:t>
            </a:r>
            <a:r>
              <a:rPr lang="en-US" altLang="zh-CN" sz="1800" dirty="0">
                <a:latin typeface="Times New Roman" panose="02020603050405020304" pitchFamily="18" charset="0"/>
              </a:rPr>
              <a:t>RDD</a:t>
            </a:r>
            <a:r>
              <a:rPr lang="zh-CN" altLang="en-US" sz="1800" dirty="0">
                <a:latin typeface="Times New Roman" panose="02020603050405020304" pitchFamily="18" charset="0"/>
              </a:rPr>
              <a:t>之间的依赖关系</a:t>
            </a:r>
            <a:endParaRPr lang="zh-CN" altLang="en-US" sz="1800" dirty="0"/>
          </a:p>
          <a:p>
            <a:pPr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Executor</a:t>
            </a:r>
            <a:r>
              <a:rPr lang="zh-CN" altLang="en-US" sz="1800" dirty="0">
                <a:latin typeface="Times New Roman" panose="02020603050405020304" pitchFamily="18" charset="0"/>
              </a:rPr>
              <a:t>：是运行在工作节点（</a:t>
            </a:r>
            <a:r>
              <a:rPr lang="en-US" altLang="zh-CN" sz="1800" dirty="0" err="1">
                <a:latin typeface="Times New Roman" panose="02020603050405020304" pitchFamily="18" charset="0"/>
              </a:rPr>
              <a:t>WorkerNode</a:t>
            </a:r>
            <a:r>
              <a:rPr lang="zh-CN" altLang="en-US" sz="1800" dirty="0">
                <a:latin typeface="Times New Roman" panose="02020603050405020304" pitchFamily="18" charset="0"/>
              </a:rPr>
              <a:t>）的一个进程，负责运行</a:t>
            </a:r>
            <a:r>
              <a:rPr lang="en-US" altLang="zh-CN" sz="1800" dirty="0">
                <a:latin typeface="Times New Roman" panose="02020603050405020304" pitchFamily="18" charset="0"/>
              </a:rPr>
              <a:t>Task</a:t>
            </a:r>
            <a:endParaRPr lang="zh-CN" altLang="en-US" sz="1800" dirty="0"/>
          </a:p>
          <a:p>
            <a:pPr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Application</a:t>
            </a:r>
            <a:r>
              <a:rPr lang="zh-CN" altLang="en-US" sz="1800" dirty="0">
                <a:latin typeface="Times New Roman" panose="02020603050405020304" pitchFamily="18" charset="0"/>
              </a:rPr>
              <a:t>：用户编写的</a:t>
            </a:r>
            <a:r>
              <a:rPr lang="en-US" altLang="zh-CN" sz="1800" dirty="0">
                <a:latin typeface="Times New Roman" panose="02020603050405020304" pitchFamily="18" charset="0"/>
              </a:rPr>
              <a:t>Spark</a:t>
            </a:r>
            <a:r>
              <a:rPr lang="zh-CN" altLang="en-US" sz="1800" dirty="0">
                <a:latin typeface="Times New Roman" panose="02020603050405020304" pitchFamily="18" charset="0"/>
              </a:rPr>
              <a:t>应用程序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Task</a:t>
            </a:r>
            <a:r>
              <a:rPr lang="zh-CN" altLang="en-US" sz="1800" dirty="0">
                <a:latin typeface="Times New Roman" panose="02020603050405020304" pitchFamily="18" charset="0"/>
              </a:rPr>
              <a:t>：运行在</a:t>
            </a:r>
            <a:r>
              <a:rPr lang="en-US" altLang="zh-CN" sz="1800" dirty="0">
                <a:latin typeface="Times New Roman" panose="02020603050405020304" pitchFamily="18" charset="0"/>
              </a:rPr>
              <a:t>Executor</a:t>
            </a:r>
            <a:r>
              <a:rPr lang="zh-CN" altLang="en-US" sz="1800" dirty="0">
                <a:latin typeface="Times New Roman" panose="02020603050405020304" pitchFamily="18" charset="0"/>
              </a:rPr>
              <a:t>上的工作单元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Job</a:t>
            </a:r>
            <a:r>
              <a:rPr lang="zh-CN" altLang="zh-CN" sz="1800" dirty="0"/>
              <a:t>：一个</a:t>
            </a:r>
            <a:r>
              <a:rPr lang="en-US" altLang="zh-CN" sz="1800" dirty="0"/>
              <a:t>Job</a:t>
            </a:r>
            <a:r>
              <a:rPr lang="zh-CN" altLang="zh-CN" sz="1800" dirty="0"/>
              <a:t>包含多个</a:t>
            </a:r>
            <a:r>
              <a:rPr lang="en-US" altLang="zh-CN" sz="1800" dirty="0"/>
              <a:t>RDD</a:t>
            </a:r>
            <a:r>
              <a:rPr lang="zh-CN" altLang="zh-CN" sz="1800" dirty="0"/>
              <a:t>及作用于相应</a:t>
            </a:r>
            <a:r>
              <a:rPr lang="en-US" altLang="zh-CN" sz="1800" dirty="0"/>
              <a:t>RDD</a:t>
            </a:r>
            <a:r>
              <a:rPr lang="zh-CN" altLang="zh-CN" sz="1800" dirty="0"/>
              <a:t>上的各种操作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Stage</a:t>
            </a:r>
            <a:r>
              <a:rPr lang="zh-CN" altLang="zh-CN" sz="1800" dirty="0"/>
              <a:t>：是</a:t>
            </a:r>
            <a:r>
              <a:rPr lang="en-US" altLang="zh-CN" sz="1800" dirty="0"/>
              <a:t>Job</a:t>
            </a:r>
            <a:r>
              <a:rPr lang="zh-CN" altLang="zh-CN" sz="1800" dirty="0"/>
              <a:t>的基本调度单位，一个</a:t>
            </a:r>
            <a:r>
              <a:rPr lang="en-US" altLang="zh-CN" sz="1800" dirty="0"/>
              <a:t>Job</a:t>
            </a:r>
            <a:r>
              <a:rPr lang="zh-CN" altLang="zh-CN" sz="1800" dirty="0"/>
              <a:t>会分为多组</a:t>
            </a:r>
            <a:r>
              <a:rPr lang="en-US" altLang="zh-CN" sz="1800" dirty="0"/>
              <a:t>Task</a:t>
            </a:r>
            <a:r>
              <a:rPr lang="zh-CN" altLang="zh-CN" sz="1800" dirty="0"/>
              <a:t>，每组</a:t>
            </a:r>
            <a:r>
              <a:rPr lang="en-US" altLang="zh-CN" sz="1800" dirty="0"/>
              <a:t>Task</a:t>
            </a:r>
            <a:r>
              <a:rPr lang="zh-CN" altLang="zh-CN" sz="1800" dirty="0"/>
              <a:t>被称为</a:t>
            </a:r>
            <a:r>
              <a:rPr lang="en-US" altLang="zh-CN" sz="1800" dirty="0"/>
              <a:t>Stage</a:t>
            </a:r>
            <a:r>
              <a:rPr lang="zh-CN" altLang="zh-CN" sz="1800" dirty="0"/>
              <a:t>，或者也被称为</a:t>
            </a:r>
            <a:r>
              <a:rPr lang="en-US" altLang="zh-CN" sz="1800" dirty="0" err="1"/>
              <a:t>TaskSet</a:t>
            </a:r>
            <a:r>
              <a:rPr lang="zh-CN" altLang="zh-CN" sz="1800" dirty="0"/>
              <a:t>，代表了一组关联的、相互之间没有</a:t>
            </a:r>
            <a:r>
              <a:rPr lang="en-US" altLang="zh-CN" sz="1800" dirty="0"/>
              <a:t>Shuffle</a:t>
            </a:r>
            <a:r>
              <a:rPr lang="zh-CN" altLang="zh-CN" sz="1800" dirty="0"/>
              <a:t>依赖关系的任务组成的任务集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6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CA6429-41C3-9248-A32E-E1316FB481D9}"/>
              </a:ext>
            </a:extLst>
          </p:cNvPr>
          <p:cNvSpPr/>
          <p:nvPr/>
        </p:nvSpPr>
        <p:spPr>
          <a:xfrm>
            <a:off x="729476" y="592006"/>
            <a:ext cx="75939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ea"/>
              </a:rPr>
              <a:t>Spark</a:t>
            </a:r>
            <a:r>
              <a:rPr lang="zh-CN" altLang="en-US" dirty="0">
                <a:latin typeface="+mj-ea"/>
              </a:rPr>
              <a:t>任务提供多层分解的概念，</a:t>
            </a:r>
            <a:r>
              <a:rPr lang="en-US" altLang="zh-CN" dirty="0">
                <a:latin typeface="+mj-ea"/>
              </a:rPr>
              <a:t>Spark</a:t>
            </a:r>
            <a:r>
              <a:rPr lang="zh-CN" altLang="en-US" dirty="0">
                <a:latin typeface="+mj-ea"/>
              </a:rPr>
              <a:t>组件将用户的应用程序分解为内部执行任务并提供执行容器，资源管理为</a:t>
            </a:r>
            <a:r>
              <a:rPr lang="en-US" altLang="zh-CN" dirty="0">
                <a:latin typeface="+mj-ea"/>
              </a:rPr>
              <a:t>spark</a:t>
            </a:r>
            <a:r>
              <a:rPr lang="zh-CN" altLang="en-US" dirty="0">
                <a:latin typeface="+mj-ea"/>
              </a:rPr>
              <a:t>组件提供资源管理和调度。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EA5D7-B2AA-CF4B-A79D-1807D984E81A}"/>
              </a:ext>
            </a:extLst>
          </p:cNvPr>
          <p:cNvSpPr/>
          <p:nvPr/>
        </p:nvSpPr>
        <p:spPr>
          <a:xfrm>
            <a:off x="299856" y="1124797"/>
            <a:ext cx="238472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+mj-ea"/>
              </a:rPr>
              <a:t>Spark</a:t>
            </a:r>
            <a:r>
              <a:rPr lang="zh-CN" altLang="en-US" sz="1800" dirty="0">
                <a:latin typeface="+mj-ea"/>
              </a:rPr>
              <a:t>任务</a:t>
            </a:r>
            <a:endParaRPr lang="en-US" altLang="zh-CN" sz="1800" dirty="0">
              <a:latin typeface="+mj-ea"/>
            </a:endParaRPr>
          </a:p>
          <a:p>
            <a:pPr marL="182563" indent="-182563">
              <a:lnSpc>
                <a:spcPts val="1800"/>
              </a:lnSpc>
              <a:buFont typeface="Arial" pitchFamily="34" charset="0"/>
              <a:buChar char="•"/>
            </a:pPr>
            <a:r>
              <a:rPr lang="zh-CN" altLang="en-US" sz="1400" b="1" dirty="0">
                <a:latin typeface="+mj-ea"/>
              </a:rPr>
              <a:t>应用程序：</a:t>
            </a:r>
            <a:r>
              <a:rPr lang="zh-CN" altLang="en-US" sz="1400" dirty="0">
                <a:latin typeface="+mj-ea"/>
              </a:rPr>
              <a:t>由一个</a:t>
            </a:r>
            <a:r>
              <a:rPr lang="en-US" altLang="zh-CN" sz="1400" dirty="0">
                <a:latin typeface="+mj-ea"/>
              </a:rPr>
              <a:t>driver program</a:t>
            </a:r>
            <a:r>
              <a:rPr lang="zh-CN" altLang="en-US" sz="1400" dirty="0">
                <a:latin typeface="+mj-ea"/>
              </a:rPr>
              <a:t>和多个</a:t>
            </a:r>
            <a:r>
              <a:rPr lang="en-US" altLang="zh-CN" sz="1400" dirty="0">
                <a:latin typeface="+mj-ea"/>
              </a:rPr>
              <a:t>job</a:t>
            </a:r>
            <a:r>
              <a:rPr lang="zh-CN" altLang="en-US" sz="1400" dirty="0">
                <a:latin typeface="+mj-ea"/>
              </a:rPr>
              <a:t>构成</a:t>
            </a:r>
            <a:endParaRPr lang="en-US" altLang="zh-CN" sz="14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+mj-ea"/>
              </a:rPr>
              <a:t>  </a:t>
            </a:r>
            <a:r>
              <a:rPr lang="en-US" altLang="zh-CN" sz="1400" b="1" dirty="0">
                <a:latin typeface="+mj-ea"/>
              </a:rPr>
              <a:t>job</a:t>
            </a:r>
            <a:r>
              <a:rPr lang="zh-CN" altLang="en-US" sz="1400" b="1" dirty="0">
                <a:latin typeface="+mj-ea"/>
              </a:rPr>
              <a:t>：</a:t>
            </a:r>
            <a:r>
              <a:rPr lang="zh-CN" altLang="en-US" sz="1400" dirty="0">
                <a:latin typeface="+mj-ea"/>
              </a:rPr>
              <a:t>由多个</a:t>
            </a:r>
            <a:r>
              <a:rPr lang="en-US" altLang="zh-CN" sz="1400" dirty="0">
                <a:latin typeface="+mj-ea"/>
              </a:rPr>
              <a:t>stage</a:t>
            </a:r>
            <a:r>
              <a:rPr lang="zh-CN" altLang="en-US" sz="1400" dirty="0">
                <a:latin typeface="+mj-ea"/>
              </a:rPr>
              <a:t>组成</a:t>
            </a:r>
            <a:endParaRPr lang="en-US" altLang="zh-CN" sz="14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+mj-ea"/>
              </a:rPr>
              <a:t>  </a:t>
            </a:r>
            <a:r>
              <a:rPr lang="en-US" altLang="zh-CN" sz="1400" b="1" dirty="0">
                <a:latin typeface="+mj-ea"/>
              </a:rPr>
              <a:t>stage</a:t>
            </a:r>
            <a:r>
              <a:rPr lang="zh-CN" altLang="en-US" sz="1400" b="1" dirty="0">
                <a:latin typeface="+mj-ea"/>
              </a:rPr>
              <a:t>：</a:t>
            </a:r>
            <a:r>
              <a:rPr lang="zh-CN" altLang="en-US" sz="1400" dirty="0">
                <a:latin typeface="+mj-ea"/>
              </a:rPr>
              <a:t>对应一个</a:t>
            </a:r>
            <a:r>
              <a:rPr lang="en-US" altLang="zh-CN" sz="1400" dirty="0">
                <a:latin typeface="+mj-ea"/>
              </a:rPr>
              <a:t>taskset</a:t>
            </a:r>
          </a:p>
          <a:p>
            <a:pPr marL="182563" indent="-182563">
              <a:lnSpc>
                <a:spcPts val="1800"/>
              </a:lnSpc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</a:rPr>
              <a:t>taskset</a:t>
            </a:r>
            <a:r>
              <a:rPr lang="zh-CN" altLang="en-US" sz="1400" b="1" dirty="0">
                <a:latin typeface="+mj-ea"/>
              </a:rPr>
              <a:t>：</a:t>
            </a:r>
            <a:r>
              <a:rPr lang="zh-CN" altLang="en-US" sz="1400" dirty="0">
                <a:latin typeface="+mj-ea"/>
              </a:rPr>
              <a:t>对应</a:t>
            </a:r>
            <a:r>
              <a:rPr lang="zh-CN" altLang="zh-CN" sz="1400" dirty="0">
                <a:latin typeface="+mj-ea"/>
              </a:rPr>
              <a:t>一组关联的相互之间没有shuffle依赖关系的</a:t>
            </a:r>
            <a:r>
              <a:rPr lang="en-US" altLang="zh-CN" sz="1400" dirty="0">
                <a:latin typeface="+mj-ea"/>
              </a:rPr>
              <a:t>task</a:t>
            </a:r>
            <a:r>
              <a:rPr lang="zh-CN" altLang="zh-CN" sz="1400" dirty="0">
                <a:latin typeface="+mj-ea"/>
              </a:rPr>
              <a:t>组成。</a:t>
            </a:r>
            <a:endParaRPr lang="en-US" altLang="zh-CN" sz="1400" dirty="0">
              <a:latin typeface="+mj-ea"/>
            </a:endParaRPr>
          </a:p>
          <a:p>
            <a:pPr marL="182563" indent="-182563">
              <a:lnSpc>
                <a:spcPts val="1800"/>
              </a:lnSpc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</a:rPr>
              <a:t>task</a:t>
            </a:r>
            <a:r>
              <a:rPr lang="zh-CN" altLang="en-US" sz="1400" b="1" dirty="0">
                <a:latin typeface="+mj-ea"/>
              </a:rPr>
              <a:t>：</a:t>
            </a:r>
            <a:r>
              <a:rPr lang="zh-CN" altLang="en-US" sz="1400" dirty="0">
                <a:latin typeface="+mj-ea"/>
              </a:rPr>
              <a:t>任务最小的工作单元</a:t>
            </a:r>
            <a:endParaRPr lang="zh-CN" altLang="en-US" sz="1400" dirty="0"/>
          </a:p>
          <a:p>
            <a:pPr marL="182563" indent="-182563"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4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  <a:p>
            <a:pPr>
              <a:lnSpc>
                <a:spcPts val="1800"/>
              </a:lnSpc>
              <a:buFont typeface="Arial" pitchFamily="34" charset="0"/>
              <a:buChar char="•"/>
            </a:pPr>
            <a:endParaRPr lang="en-US" altLang="zh-CN" sz="1200" dirty="0">
              <a:latin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AFA5E-DA88-754B-B7F6-2724B7C05964}"/>
              </a:ext>
            </a:extLst>
          </p:cNvPr>
          <p:cNvSpPr/>
          <p:nvPr/>
        </p:nvSpPr>
        <p:spPr>
          <a:xfrm>
            <a:off x="2956965" y="1232922"/>
            <a:ext cx="276389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+mj-ea"/>
              </a:rPr>
              <a:t>Spark</a:t>
            </a:r>
            <a:r>
              <a:rPr lang="zh-CN" altLang="en-US" sz="1800" dirty="0">
                <a:latin typeface="+mj-ea"/>
              </a:rPr>
              <a:t>组件</a:t>
            </a:r>
            <a:endParaRPr lang="en-US" altLang="zh-CN" sz="18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</a:rPr>
              <a:t>Driver Program </a:t>
            </a:r>
          </a:p>
          <a:p>
            <a:pPr marL="182563" indent="-182563"/>
            <a:r>
              <a:rPr lang="en-US" altLang="zh-CN" sz="1400" b="1" dirty="0">
                <a:latin typeface="+mj-ea"/>
              </a:rPr>
              <a:t>   </a:t>
            </a:r>
            <a:r>
              <a:rPr lang="en-US" altLang="zh-CN" sz="1400" dirty="0">
                <a:latin typeface="+mj-ea"/>
              </a:rPr>
              <a:t>(</a:t>
            </a:r>
            <a:r>
              <a:rPr lang="zh-CN" altLang="en-US" sz="1400" dirty="0">
                <a:latin typeface="+mj-ea"/>
              </a:rPr>
              <a:t>驱动程序</a:t>
            </a:r>
            <a:r>
              <a:rPr lang="en-US" altLang="zh-CN" sz="1400" dirty="0">
                <a:latin typeface="+mj-ea"/>
              </a:rPr>
              <a:t>)</a:t>
            </a:r>
            <a:r>
              <a:rPr lang="zh-CN" altLang="en-US" sz="1400" dirty="0">
                <a:latin typeface="+mj-ea"/>
              </a:rPr>
              <a:t> 是</a:t>
            </a:r>
            <a:r>
              <a:rPr lang="en-US" altLang="zh-CN" sz="1400" dirty="0">
                <a:latin typeface="+mj-ea"/>
              </a:rPr>
              <a:t>Spark</a:t>
            </a:r>
            <a:r>
              <a:rPr lang="zh-CN" altLang="en-US" sz="1400" dirty="0">
                <a:latin typeface="+mj-ea"/>
              </a:rPr>
              <a:t> 的核心组件</a:t>
            </a:r>
            <a:endParaRPr lang="en-US" altLang="zh-CN" sz="1400" dirty="0">
              <a:latin typeface="+mj-ea"/>
            </a:endParaRPr>
          </a:p>
          <a:p>
            <a:pPr marL="182563" indent="-182563">
              <a:buFont typeface="Wingdings" pitchFamily="2" charset="2"/>
              <a:buChar char="ü"/>
            </a:pPr>
            <a:r>
              <a:rPr lang="zh-CN" altLang="en-US" sz="1200" dirty="0">
                <a:latin typeface="+mj-ea"/>
              </a:rPr>
              <a:t>构建</a:t>
            </a:r>
            <a:r>
              <a:rPr lang="zh-CN" altLang="zh-CN" sz="1200" dirty="0">
                <a:latin typeface="+mj-ea"/>
              </a:rPr>
              <a:t>SparkContext</a:t>
            </a:r>
            <a:r>
              <a:rPr lang="en-US" altLang="zh-CN" sz="1200" dirty="0">
                <a:latin typeface="+mj-ea"/>
              </a:rPr>
              <a:t>(Spark</a:t>
            </a:r>
            <a:r>
              <a:rPr lang="zh-CN" altLang="en-US" sz="1200" dirty="0">
                <a:latin typeface="+mj-ea"/>
              </a:rPr>
              <a:t>应用的入口</a:t>
            </a:r>
            <a:r>
              <a:rPr lang="en-US" altLang="zh-CN" sz="1200" dirty="0">
                <a:latin typeface="+mj-ea"/>
              </a:rPr>
              <a:t>,</a:t>
            </a:r>
            <a:r>
              <a:rPr lang="zh-CN" altLang="en-US" sz="1200" dirty="0">
                <a:latin typeface="+mj-ea"/>
              </a:rPr>
              <a:t>它负责和整个集群的交互，创建需要的变量，还包含集群的配置信息等</a:t>
            </a:r>
            <a:r>
              <a:rPr lang="en-US" altLang="zh-CN" sz="1200" dirty="0">
                <a:latin typeface="+mj-ea"/>
              </a:rPr>
              <a:t>)</a:t>
            </a:r>
          </a:p>
          <a:p>
            <a:pPr marL="182563" indent="-182563">
              <a:buFont typeface="Wingdings" pitchFamily="2" charset="2"/>
              <a:buChar char="ü"/>
            </a:pPr>
            <a:r>
              <a:rPr lang="zh-CN" altLang="en-US" sz="1200" dirty="0">
                <a:latin typeface="+mj-ea"/>
              </a:rPr>
              <a:t>将用户提交的</a:t>
            </a:r>
            <a:r>
              <a:rPr lang="en-US" altLang="zh-CN" sz="1200" dirty="0">
                <a:latin typeface="+mj-ea"/>
              </a:rPr>
              <a:t>job</a:t>
            </a:r>
            <a:r>
              <a:rPr lang="zh-CN" altLang="en-US" sz="1200" dirty="0">
                <a:latin typeface="+mj-ea"/>
              </a:rPr>
              <a:t>转换为</a:t>
            </a:r>
            <a:r>
              <a:rPr lang="en-US" altLang="zh-CN" sz="1200" dirty="0">
                <a:latin typeface="+mj-ea"/>
              </a:rPr>
              <a:t>DAG</a:t>
            </a:r>
            <a:r>
              <a:rPr lang="zh-CN" altLang="en-US" sz="1200" dirty="0">
                <a:latin typeface="+mj-ea"/>
              </a:rPr>
              <a:t>图</a:t>
            </a:r>
            <a:r>
              <a:rPr lang="en-US" altLang="zh-CN" sz="1200" dirty="0">
                <a:latin typeface="+mj-ea"/>
              </a:rPr>
              <a:t>(</a:t>
            </a:r>
            <a:r>
              <a:rPr lang="zh-CN" altLang="en-US" sz="1200" dirty="0">
                <a:latin typeface="+mj-ea"/>
              </a:rPr>
              <a:t>类似数据处理的流程图</a:t>
            </a:r>
            <a:r>
              <a:rPr lang="en-US" altLang="zh-CN" sz="1200" dirty="0">
                <a:latin typeface="+mj-ea"/>
              </a:rPr>
              <a:t>)</a:t>
            </a:r>
          </a:p>
          <a:p>
            <a:pPr marL="182563" indent="-182563">
              <a:buFont typeface="Wingdings" pitchFamily="2" charset="2"/>
              <a:buChar char="ü"/>
            </a:pPr>
            <a:r>
              <a:rPr lang="zh-CN" altLang="en-US" sz="1200" dirty="0">
                <a:latin typeface="+mj-ea"/>
              </a:rPr>
              <a:t>根据策略将</a:t>
            </a:r>
            <a:r>
              <a:rPr lang="en-US" altLang="zh-CN" sz="1200" dirty="0">
                <a:latin typeface="+mj-ea"/>
              </a:rPr>
              <a:t>DAG</a:t>
            </a:r>
            <a:r>
              <a:rPr lang="zh-CN" altLang="en-US" sz="1200" dirty="0">
                <a:latin typeface="+mj-ea"/>
              </a:rPr>
              <a:t>图划分为多个</a:t>
            </a:r>
            <a:r>
              <a:rPr lang="en-US" altLang="zh-CN" sz="1200" dirty="0">
                <a:latin typeface="+mj-ea"/>
              </a:rPr>
              <a:t>stage</a:t>
            </a:r>
            <a:r>
              <a:rPr lang="zh-CN" altLang="en-US" sz="1200" dirty="0">
                <a:latin typeface="+mj-ea"/>
              </a:rPr>
              <a:t>，根据分区从而生成一系列</a:t>
            </a:r>
            <a:r>
              <a:rPr lang="en-US" altLang="zh-CN" sz="1200" dirty="0">
                <a:latin typeface="+mj-ea"/>
              </a:rPr>
              <a:t>tasks</a:t>
            </a:r>
          </a:p>
          <a:p>
            <a:pPr marL="182563" indent="-182563">
              <a:buFont typeface="Wingdings" pitchFamily="2" charset="2"/>
              <a:buChar char="ü"/>
            </a:pPr>
            <a:r>
              <a:rPr lang="zh-CN" altLang="en-US" sz="1200" dirty="0">
                <a:latin typeface="+mj-ea"/>
              </a:rPr>
              <a:t>根据</a:t>
            </a:r>
            <a:r>
              <a:rPr lang="en-US" altLang="zh-CN" sz="1200" dirty="0">
                <a:latin typeface="+mj-ea"/>
              </a:rPr>
              <a:t>tasks</a:t>
            </a:r>
            <a:r>
              <a:rPr lang="zh-CN" altLang="en-US" sz="1200" dirty="0">
                <a:latin typeface="+mj-ea"/>
              </a:rPr>
              <a:t>要求向资源管理器申请资源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Wingdings" pitchFamily="2" charset="2"/>
              <a:buChar char="ü"/>
            </a:pPr>
            <a:r>
              <a:rPr lang="zh-CN" altLang="en-US" sz="1200" dirty="0">
                <a:latin typeface="+mj-ea"/>
              </a:rPr>
              <a:t>提交任务并检测任务状态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Wingdings" pitchFamily="2" charset="2"/>
              <a:buChar char="ü"/>
            </a:pPr>
            <a:endParaRPr lang="en-US" altLang="zh-CN" sz="1200" dirty="0">
              <a:latin typeface="+mj-ea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400" dirty="0">
                <a:latin typeface="+mj-ea"/>
              </a:rPr>
              <a:t>  </a:t>
            </a:r>
            <a:r>
              <a:rPr lang="en-US" altLang="zh-CN" sz="1400" b="1" dirty="0">
                <a:latin typeface="+mj-ea"/>
              </a:rPr>
              <a:t>Executor</a:t>
            </a:r>
          </a:p>
          <a:p>
            <a:pPr marL="182563"/>
            <a:r>
              <a:rPr lang="zh-CN" altLang="en-US" sz="1200" dirty="0">
                <a:latin typeface="+mj-ea"/>
              </a:rPr>
              <a:t>真正执行</a:t>
            </a:r>
            <a:r>
              <a:rPr lang="en-US" altLang="zh-CN" sz="1200" dirty="0">
                <a:latin typeface="+mj-ea"/>
              </a:rPr>
              <a:t>task</a:t>
            </a:r>
            <a:r>
              <a:rPr lang="zh-CN" altLang="en-US" sz="1200" dirty="0">
                <a:latin typeface="+mj-ea"/>
              </a:rPr>
              <a:t>的单元，一个</a:t>
            </a:r>
            <a:r>
              <a:rPr lang="en-US" altLang="zh-CN" sz="1200" dirty="0">
                <a:latin typeface="+mj-ea"/>
              </a:rPr>
              <a:t>Worker Node</a:t>
            </a:r>
            <a:r>
              <a:rPr lang="zh-CN" altLang="en-US" sz="1200" dirty="0">
                <a:latin typeface="+mj-ea"/>
              </a:rPr>
              <a:t>上可以有多个</a:t>
            </a:r>
            <a:r>
              <a:rPr lang="en-US" altLang="zh-CN" sz="1200" dirty="0">
                <a:latin typeface="+mj-ea"/>
              </a:rPr>
              <a:t>Executor</a:t>
            </a:r>
            <a:endParaRPr lang="zh-CN" altLang="en-US" sz="1200" dirty="0">
              <a:latin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8D151B-09C2-A440-8BE6-6C04C912F1CB}"/>
              </a:ext>
            </a:extLst>
          </p:cNvPr>
          <p:cNvSpPr/>
          <p:nvPr/>
        </p:nvSpPr>
        <p:spPr>
          <a:xfrm>
            <a:off x="5993243" y="949795"/>
            <a:ext cx="240649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+mj-ea"/>
              </a:rPr>
              <a:t>资源管理组件</a:t>
            </a:r>
            <a:endParaRPr lang="en-US" altLang="zh-CN" sz="1800" dirty="0">
              <a:latin typeface="+mj-ea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</a:rPr>
              <a:t>YARN</a:t>
            </a:r>
            <a:r>
              <a:rPr lang="zh-CN" altLang="en-US" sz="1400" b="1" dirty="0">
                <a:latin typeface="+mj-ea"/>
              </a:rPr>
              <a:t>（通用）</a:t>
            </a:r>
            <a:endParaRPr lang="en-US" altLang="zh-CN" sz="1400" b="1" dirty="0">
              <a:latin typeface="+mj-ea"/>
            </a:endParaRPr>
          </a:p>
          <a:p>
            <a:r>
              <a:rPr lang="en-US" altLang="zh-CN" sz="1200" dirty="0">
                <a:latin typeface="+mj-ea"/>
              </a:rPr>
              <a:t>   Master/Slave</a:t>
            </a:r>
            <a:r>
              <a:rPr lang="zh-CN" altLang="en-US" sz="1200" dirty="0">
                <a:latin typeface="+mj-ea"/>
              </a:rPr>
              <a:t>结构</a:t>
            </a:r>
            <a:endParaRPr lang="en-US" altLang="zh-CN" sz="1200" dirty="0"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200" dirty="0">
                <a:latin typeface="+mj-ea"/>
              </a:rPr>
              <a:t>Resource Manager(RM)</a:t>
            </a:r>
          </a:p>
          <a:p>
            <a:pPr marL="182563"/>
            <a:r>
              <a:rPr lang="zh-CN" altLang="en-US" sz="1200" dirty="0">
                <a:latin typeface="+mj-ea"/>
              </a:rPr>
              <a:t>全局的资源管理器，负责系统的资源管理和分配</a:t>
            </a:r>
            <a:endParaRPr lang="en-US" altLang="zh-CN" sz="1200" dirty="0"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200" dirty="0">
                <a:latin typeface="+mj-ea"/>
              </a:rPr>
              <a:t>Node Manager(NM)</a:t>
            </a:r>
          </a:p>
          <a:p>
            <a:pPr marL="182563"/>
            <a:r>
              <a:rPr lang="zh-CN" altLang="en-US" sz="1200" dirty="0">
                <a:latin typeface="+mj-ea"/>
              </a:rPr>
              <a:t>每个节点上的资源和任务管理器</a:t>
            </a:r>
            <a:endParaRPr lang="en-US" altLang="zh-CN" sz="1200" dirty="0"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200" dirty="0">
                <a:latin typeface="+mj-ea"/>
              </a:rPr>
              <a:t>ApplicationMaster(AM)</a:t>
            </a:r>
          </a:p>
          <a:p>
            <a:pPr marL="182563"/>
            <a:r>
              <a:rPr lang="zh-CN" altLang="en-US" sz="1200" dirty="0">
                <a:latin typeface="+mj-ea"/>
              </a:rPr>
              <a:t>每个应用程序都有一个，负责任务的调度和监视，并</a:t>
            </a:r>
            <a:r>
              <a:rPr lang="zh-CN" altLang="zh-CN" sz="1200" dirty="0">
                <a:latin typeface="+mj-ea"/>
              </a:rPr>
              <a:t>与RM调度器协商</a:t>
            </a:r>
            <a:r>
              <a:rPr lang="zh-CN" altLang="en-US" sz="1200" dirty="0">
                <a:latin typeface="+mj-ea"/>
              </a:rPr>
              <a:t>为任务</a:t>
            </a:r>
            <a:r>
              <a:rPr lang="zh-CN" altLang="zh-CN" sz="1200" dirty="0">
                <a:latin typeface="+mj-ea"/>
              </a:rPr>
              <a:t>获取资源</a:t>
            </a:r>
            <a:r>
              <a:rPr lang="zh-CN" altLang="en-US" sz="1200" dirty="0">
                <a:latin typeface="+mj-ea"/>
              </a:rPr>
              <a:t>。</a:t>
            </a:r>
            <a:endParaRPr lang="en-US" altLang="zh-CN" sz="1200" dirty="0">
              <a:latin typeface="+mj-ea"/>
            </a:endParaRPr>
          </a:p>
          <a:p>
            <a:pPr marL="182563"/>
            <a:endParaRPr lang="zh-CN" altLang="en-US" sz="1200" dirty="0">
              <a:latin typeface="+mj-ea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</a:rPr>
              <a:t>Standalone</a:t>
            </a:r>
            <a:r>
              <a:rPr lang="zh-CN" altLang="en-US" sz="1400" b="1" dirty="0">
                <a:latin typeface="+mj-ea"/>
              </a:rPr>
              <a:t>（</a:t>
            </a:r>
            <a:r>
              <a:rPr lang="en-US" altLang="zh-CN" sz="1400" b="1" dirty="0">
                <a:latin typeface="+mj-ea"/>
              </a:rPr>
              <a:t>Spark</a:t>
            </a:r>
            <a:r>
              <a:rPr lang="zh-CN" altLang="en-US" sz="1400" b="1" dirty="0">
                <a:latin typeface="+mj-ea"/>
              </a:rPr>
              <a:t>自带）</a:t>
            </a:r>
            <a:endParaRPr lang="en-US" altLang="zh-CN" sz="1400" b="1" dirty="0">
              <a:latin typeface="+mj-ea"/>
            </a:endParaRPr>
          </a:p>
          <a:p>
            <a:r>
              <a:rPr lang="en-US" altLang="zh-CN" sz="1200" dirty="0">
                <a:latin typeface="+mj-ea"/>
              </a:rPr>
              <a:t>   Master/Slave</a:t>
            </a:r>
            <a:r>
              <a:rPr lang="zh-CN" altLang="en-US" sz="1200" dirty="0">
                <a:latin typeface="+mj-ea"/>
              </a:rPr>
              <a:t>结构</a:t>
            </a:r>
            <a:endParaRPr lang="en-US" altLang="zh-CN" sz="1200" dirty="0"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200" dirty="0">
                <a:latin typeface="+mj-ea"/>
              </a:rPr>
              <a:t>Master</a:t>
            </a:r>
          </a:p>
          <a:p>
            <a:pPr marL="182563"/>
            <a:r>
              <a:rPr lang="zh-CN" altLang="en-US" sz="1200" dirty="0">
                <a:latin typeface="+mj-ea"/>
              </a:rPr>
              <a:t>类似于</a:t>
            </a:r>
            <a:r>
              <a:rPr lang="en-US" altLang="zh-CN" sz="1200" dirty="0">
                <a:latin typeface="+mj-ea"/>
              </a:rPr>
              <a:t>YARN</a:t>
            </a:r>
            <a:r>
              <a:rPr lang="zh-CN" altLang="en-US" sz="1200" dirty="0">
                <a:latin typeface="+mj-ea"/>
              </a:rPr>
              <a:t>的</a:t>
            </a:r>
            <a:r>
              <a:rPr lang="en-US" altLang="zh-CN" sz="1200" dirty="0">
                <a:latin typeface="+mj-ea"/>
              </a:rPr>
              <a:t>RM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200" dirty="0">
                <a:latin typeface="+mj-ea"/>
              </a:rPr>
              <a:t>Worker</a:t>
            </a:r>
            <a:endParaRPr lang="zh-CN" altLang="en-US" sz="1200" dirty="0">
              <a:latin typeface="+mj-ea"/>
            </a:endParaRPr>
          </a:p>
          <a:p>
            <a:pPr marL="182563"/>
            <a:r>
              <a:rPr lang="zh-CN" altLang="en-US" sz="1200" dirty="0">
                <a:latin typeface="+mj-ea"/>
              </a:rPr>
              <a:t>类似于</a:t>
            </a:r>
            <a:r>
              <a:rPr lang="en-US" altLang="zh-CN" sz="1200" dirty="0">
                <a:latin typeface="+mj-ea"/>
              </a:rPr>
              <a:t>YARN</a:t>
            </a:r>
            <a:r>
              <a:rPr lang="zh-CN" altLang="en-US" sz="1200" dirty="0">
                <a:latin typeface="+mj-ea"/>
              </a:rPr>
              <a:t>的</a:t>
            </a:r>
            <a:r>
              <a:rPr lang="en-US" altLang="zh-CN" sz="1200" dirty="0">
                <a:latin typeface="+mj-ea"/>
              </a:rPr>
              <a:t>NM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91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运行流程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standalone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yarn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核心模块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14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370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standalone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模式运行流程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589" y="683204"/>
            <a:ext cx="5175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Master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Worker</a:t>
            </a:r>
            <a:r>
              <a:rPr lang="zh-CN" altLang="en-US" sz="1400" dirty="0">
                <a:latin typeface="+mj-ea"/>
              </a:rPr>
              <a:t>是</a:t>
            </a:r>
            <a:r>
              <a:rPr lang="en-US" altLang="zh-CN" sz="1400" dirty="0">
                <a:latin typeface="+mj-ea"/>
              </a:rPr>
              <a:t>standalone</a:t>
            </a:r>
            <a:r>
              <a:rPr lang="zh-CN" altLang="en-US" sz="1400" dirty="0">
                <a:latin typeface="+mj-ea"/>
              </a:rPr>
              <a:t>的角色，</a:t>
            </a:r>
            <a:r>
              <a:rPr lang="en-US" altLang="zh-CN" sz="1400" dirty="0">
                <a:latin typeface="+mj-ea"/>
              </a:rPr>
              <a:t>Driver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是</a:t>
            </a:r>
            <a:r>
              <a:rPr lang="en-US" altLang="zh-CN" sz="1400" dirty="0">
                <a:latin typeface="+mj-ea"/>
              </a:rPr>
              <a:t>Spark</a:t>
            </a:r>
            <a:r>
              <a:rPr lang="zh-CN" altLang="en-US" sz="1400" dirty="0">
                <a:latin typeface="+mj-ea"/>
              </a:rPr>
              <a:t>的角色。</a:t>
            </a:r>
            <a:endParaRPr lang="en-US" altLang="zh-CN" sz="1400" dirty="0">
              <a:latin typeface="+mj-ea"/>
            </a:endParaRPr>
          </a:p>
          <a:p>
            <a:pPr marL="274638" indent="-274638"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Master</a:t>
            </a:r>
            <a:r>
              <a:rPr lang="zh-CN" altLang="en-US" sz="1400" dirty="0">
                <a:latin typeface="+mj-ea"/>
              </a:rPr>
              <a:t>负责分配资源，分配</a:t>
            </a:r>
            <a:r>
              <a:rPr lang="en-US" altLang="zh-CN" sz="1400" dirty="0">
                <a:latin typeface="+mj-ea"/>
              </a:rPr>
              <a:t>Driver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，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让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Worker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启动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driver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，只管理到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层，不涉及任务；</a:t>
            </a:r>
            <a:endParaRPr lang="en-US" altLang="zh-CN" sz="1400" dirty="0">
              <a:latin typeface="+mj-ea"/>
            </a:endParaRPr>
          </a:p>
          <a:p>
            <a:pPr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  Driver</a:t>
            </a:r>
            <a:r>
              <a:rPr lang="zh-CN" altLang="en-US" sz="1400" dirty="0">
                <a:latin typeface="+mj-ea"/>
              </a:rPr>
              <a:t>负责生成</a:t>
            </a:r>
            <a:r>
              <a:rPr lang="en-US" altLang="zh-CN" sz="1400" dirty="0">
                <a:latin typeface="+mj-ea"/>
              </a:rPr>
              <a:t>task</a:t>
            </a:r>
            <a:r>
              <a:rPr lang="zh-CN" altLang="en-US" sz="1400" dirty="0">
                <a:latin typeface="+mj-ea"/>
              </a:rPr>
              <a:t>，并与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通信，进行任务的调度和结果跟踪，不涉及资源。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316A8-5846-9E44-B95A-E8C30E8D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588" y="2049149"/>
            <a:ext cx="4923693" cy="260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55B62D-5ACB-CC40-A9FD-9A8888A953A8}"/>
              </a:ext>
            </a:extLst>
          </p:cNvPr>
          <p:cNvSpPr/>
          <p:nvPr/>
        </p:nvSpPr>
        <p:spPr>
          <a:xfrm>
            <a:off x="5730309" y="949796"/>
            <a:ext cx="310889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/>
              <a:t>执行流程描述：</a:t>
            </a:r>
          </a:p>
          <a:p>
            <a:pPr fontAlgn="ctr"/>
            <a:r>
              <a:rPr lang="en-US" altLang="zh-CN" sz="1400" dirty="0"/>
              <a:t>1.</a:t>
            </a:r>
            <a:r>
              <a:rPr lang="zh-CN" altLang="zh-CN" sz="1400" dirty="0"/>
              <a:t>客户端</a:t>
            </a:r>
            <a:r>
              <a:rPr lang="zh-CN" altLang="en-US" sz="1400" dirty="0"/>
              <a:t>把作业发布到</a:t>
            </a:r>
            <a:r>
              <a:rPr lang="zh-CN" altLang="zh-CN" sz="1400" dirty="0"/>
              <a:t>Master</a:t>
            </a:r>
          </a:p>
          <a:p>
            <a:pPr fontAlgn="ctr"/>
            <a:r>
              <a:rPr lang="en-US" altLang="zh-CN" sz="1400" dirty="0"/>
              <a:t>2.</a:t>
            </a:r>
            <a:r>
              <a:rPr lang="zh-CN" altLang="zh-CN" sz="1400" dirty="0"/>
              <a:t>Master让一个Worker启动Driver</a:t>
            </a:r>
            <a:r>
              <a:rPr lang="zh-CN" altLang="en-US" sz="1400" dirty="0"/>
              <a:t>，并将作业推送给</a:t>
            </a:r>
            <a:r>
              <a:rPr lang="en-US" altLang="zh-CN" sz="1400" dirty="0"/>
              <a:t>Driver</a:t>
            </a:r>
            <a:endParaRPr lang="zh-CN" altLang="zh-CN" sz="1400" dirty="0"/>
          </a:p>
          <a:p>
            <a:pPr fontAlgn="ctr"/>
            <a:r>
              <a:rPr lang="en-US" altLang="zh-CN" sz="1400" dirty="0"/>
              <a:t>3.</a:t>
            </a:r>
            <a:r>
              <a:rPr lang="zh-CN" altLang="zh-CN" sz="1400" dirty="0"/>
              <a:t> Driver进程生成</a:t>
            </a:r>
            <a:r>
              <a:rPr lang="zh-CN" altLang="en-US" sz="1400" dirty="0"/>
              <a:t>一系列</a:t>
            </a:r>
            <a:r>
              <a:rPr lang="en-US" altLang="zh-CN" sz="1400" dirty="0"/>
              <a:t>task</a:t>
            </a:r>
          </a:p>
          <a:p>
            <a:pPr fontAlgn="ctr"/>
            <a:r>
              <a:rPr lang="en-US" altLang="zh-CN" sz="1400" dirty="0"/>
              <a:t>4.Driver</a:t>
            </a:r>
            <a:r>
              <a:rPr lang="zh-CN" altLang="en-US" sz="1400" dirty="0"/>
              <a:t>向</a:t>
            </a:r>
            <a:r>
              <a:rPr lang="en-US" altLang="zh-CN" sz="1400" dirty="0"/>
              <a:t>Master</a:t>
            </a:r>
            <a:r>
              <a:rPr lang="zh-CN" altLang="en-US" sz="1400" dirty="0"/>
              <a:t>申请资源</a:t>
            </a:r>
            <a:endParaRPr lang="en-US" altLang="zh-CN" sz="1400" dirty="0"/>
          </a:p>
          <a:p>
            <a:pPr fontAlgn="ctr"/>
            <a:r>
              <a:rPr lang="en-US" altLang="zh-CN" sz="1400" dirty="0"/>
              <a:t>5.</a:t>
            </a:r>
            <a:r>
              <a:rPr lang="zh-CN" altLang="zh-CN" sz="1400" dirty="0"/>
              <a:t>Master让</a:t>
            </a:r>
            <a:r>
              <a:rPr lang="zh-CN" altLang="en-US" sz="1400" dirty="0"/>
              <a:t>调度的</a:t>
            </a:r>
            <a:r>
              <a:rPr lang="zh-CN" altLang="zh-CN" sz="1400" dirty="0"/>
              <a:t>Worker启动Exeuctor</a:t>
            </a:r>
          </a:p>
          <a:p>
            <a:pPr fontAlgn="ctr"/>
            <a:r>
              <a:rPr lang="en-US" altLang="zh-CN" sz="1400" dirty="0"/>
              <a:t>6. </a:t>
            </a:r>
            <a:r>
              <a:rPr lang="zh-CN" altLang="zh-CN" sz="1400" dirty="0"/>
              <a:t>Exeuctor启动后向Driver注册。</a:t>
            </a:r>
            <a:endParaRPr lang="en-US" altLang="zh-CN" sz="1400" dirty="0"/>
          </a:p>
          <a:p>
            <a:pPr fontAlgn="ctr"/>
            <a:r>
              <a:rPr lang="en-US" altLang="zh-CN" sz="1400" dirty="0"/>
              <a:t>7.Driver</a:t>
            </a:r>
            <a:r>
              <a:rPr lang="zh-CN" altLang="en-US" sz="1400" dirty="0"/>
              <a:t>将</a:t>
            </a:r>
            <a:r>
              <a:rPr lang="zh-CN" altLang="zh-CN" sz="1400" dirty="0"/>
              <a:t>task调度到Exeuctor执行。</a:t>
            </a:r>
          </a:p>
          <a:p>
            <a:pPr fontAlgn="ctr"/>
            <a:r>
              <a:rPr lang="en-US" altLang="zh-CN" sz="1400" dirty="0"/>
              <a:t>8. Executor</a:t>
            </a:r>
            <a:r>
              <a:rPr lang="zh-CN" altLang="en-US" sz="1400" dirty="0"/>
              <a:t>执行结果写入文件或返回</a:t>
            </a:r>
            <a:r>
              <a:rPr lang="en-US" altLang="zh-CN" sz="1400" dirty="0"/>
              <a:t>Driver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58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370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yarn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模式运行流程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55B62D-5ACB-CC40-A9FD-9A8888A953A8}"/>
              </a:ext>
            </a:extLst>
          </p:cNvPr>
          <p:cNvSpPr/>
          <p:nvPr/>
        </p:nvSpPr>
        <p:spPr>
          <a:xfrm>
            <a:off x="5730308" y="633068"/>
            <a:ext cx="2886153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/>
              <a:t>Driver运行在AM(Application Master</a:t>
            </a:r>
            <a:r>
              <a:rPr lang="en-US" altLang="zh-CN" sz="1600" b="1" dirty="0"/>
              <a:t>)</a:t>
            </a:r>
            <a:r>
              <a:rPr lang="zh-CN" altLang="zh-CN" sz="1600" b="1" dirty="0"/>
              <a:t>：</a:t>
            </a:r>
            <a:endParaRPr lang="en-US" altLang="zh-CN" sz="1600" b="1" dirty="0"/>
          </a:p>
          <a:p>
            <a:pPr fontAlgn="ctr"/>
            <a:r>
              <a:rPr lang="en-US" altLang="zh-CN" sz="1400" dirty="0"/>
              <a:t>1.</a:t>
            </a:r>
            <a:r>
              <a:rPr lang="zh-CN" altLang="zh-CN" sz="1400" dirty="0"/>
              <a:t>客户端</a:t>
            </a:r>
            <a:r>
              <a:rPr lang="zh-CN" altLang="en-US" sz="1400" dirty="0"/>
              <a:t>把作业发布到</a:t>
            </a:r>
            <a:r>
              <a:rPr lang="en-US" altLang="zh-CN" sz="1400" dirty="0"/>
              <a:t>YARN</a:t>
            </a:r>
            <a:endParaRPr lang="zh-CN" altLang="zh-CN" sz="1400" dirty="0"/>
          </a:p>
          <a:p>
            <a:pPr fontAlgn="ctr"/>
            <a:r>
              <a:rPr lang="en-US" altLang="zh-CN" sz="1400" dirty="0"/>
              <a:t>2. RM</a:t>
            </a:r>
            <a:r>
              <a:rPr lang="zh-CN" altLang="en-US" sz="1400" dirty="0"/>
              <a:t>为该</a:t>
            </a:r>
            <a:r>
              <a:rPr lang="en-US" altLang="zh-CN" sz="1400" dirty="0"/>
              <a:t>job</a:t>
            </a:r>
            <a:r>
              <a:rPr lang="zh-CN" altLang="en-US" sz="1400" dirty="0"/>
              <a:t>在某个</a:t>
            </a:r>
            <a:r>
              <a:rPr lang="en-US" altLang="zh-CN" sz="1400" dirty="0"/>
              <a:t>NM</a:t>
            </a:r>
            <a:r>
              <a:rPr lang="zh-CN" altLang="en-US" sz="1400" dirty="0"/>
              <a:t>上分配一个</a:t>
            </a:r>
            <a:r>
              <a:rPr lang="en-US" altLang="zh-CN" sz="1400" dirty="0"/>
              <a:t>AM</a:t>
            </a:r>
            <a:r>
              <a:rPr lang="zh-CN" altLang="en-US" sz="1400" dirty="0"/>
              <a:t>，</a:t>
            </a:r>
            <a:r>
              <a:rPr lang="en-US" altLang="zh-CN" sz="1400" dirty="0"/>
              <a:t>NM</a:t>
            </a:r>
            <a:r>
              <a:rPr lang="zh-CN" altLang="en-US" sz="1400" dirty="0"/>
              <a:t>启动</a:t>
            </a:r>
            <a:r>
              <a:rPr lang="en-US" altLang="zh-CN" sz="1400" dirty="0" err="1"/>
              <a:t>AppMaster</a:t>
            </a:r>
            <a:r>
              <a:rPr lang="zh-CN" altLang="en-US" sz="1400" dirty="0"/>
              <a:t>，</a:t>
            </a:r>
            <a:r>
              <a:rPr lang="en-US" altLang="zh-CN" sz="1400" dirty="0"/>
              <a:t>App Master</a:t>
            </a:r>
            <a:r>
              <a:rPr lang="zh-CN" altLang="en-US" sz="1400" dirty="0"/>
              <a:t>启动</a:t>
            </a:r>
            <a:r>
              <a:rPr lang="en-US" altLang="zh-CN" sz="1400" dirty="0"/>
              <a:t>Driver</a:t>
            </a:r>
            <a:r>
              <a:rPr lang="zh-CN" altLang="en-US" sz="1400" dirty="0"/>
              <a:t>。</a:t>
            </a:r>
            <a:endParaRPr lang="zh-CN" altLang="zh-CN" sz="1400" dirty="0"/>
          </a:p>
          <a:p>
            <a:pPr fontAlgn="ctr"/>
            <a:r>
              <a:rPr lang="en-US" altLang="zh-CN" sz="1400" dirty="0"/>
              <a:t>3.AM</a:t>
            </a:r>
            <a:r>
              <a:rPr lang="zh-CN" altLang="en-US" sz="1400" dirty="0"/>
              <a:t>启动后完成初始化作业</a:t>
            </a:r>
            <a:r>
              <a:rPr lang="zh-CN" altLang="zh-CN" sz="1400" dirty="0"/>
              <a:t>。</a:t>
            </a:r>
            <a:r>
              <a:rPr lang="en-US" altLang="zh-CN" sz="1400" dirty="0"/>
              <a:t>Driver</a:t>
            </a:r>
            <a:r>
              <a:rPr lang="zh-CN" altLang="en-US" sz="1400" dirty="0"/>
              <a:t>生成一系列</a:t>
            </a:r>
            <a:r>
              <a:rPr lang="zh-CN" altLang="zh-CN" sz="1400" dirty="0"/>
              <a:t>Task</a:t>
            </a:r>
            <a:r>
              <a:rPr lang="zh-CN" altLang="en-US" sz="1400" dirty="0"/>
              <a:t>。</a:t>
            </a:r>
            <a:endParaRPr lang="zh-CN" altLang="zh-CN" sz="1400" dirty="0"/>
          </a:p>
          <a:p>
            <a:pPr fontAlgn="ctr"/>
            <a:r>
              <a:rPr lang="en-US" altLang="zh-CN" sz="1400" dirty="0"/>
              <a:t>4.AM</a:t>
            </a:r>
            <a:r>
              <a:rPr lang="zh-CN" altLang="en-US" sz="1400" dirty="0"/>
              <a:t>向</a:t>
            </a:r>
            <a:r>
              <a:rPr lang="en-US" altLang="zh-CN" sz="1400" dirty="0"/>
              <a:t>RM</a:t>
            </a:r>
            <a:r>
              <a:rPr lang="zh-CN" altLang="en-US" sz="1400" dirty="0"/>
              <a:t>申请资源，</a:t>
            </a:r>
            <a:r>
              <a:rPr lang="en-US" altLang="zh-CN" sz="1400" dirty="0"/>
              <a:t>RM</a:t>
            </a:r>
            <a:r>
              <a:rPr lang="zh-CN" altLang="en-US" sz="1400" dirty="0"/>
              <a:t>返回</a:t>
            </a:r>
            <a:r>
              <a:rPr lang="en-US" altLang="zh-CN" sz="1400" dirty="0"/>
              <a:t>Executor</a:t>
            </a:r>
            <a:r>
              <a:rPr lang="zh-CN" altLang="en-US" sz="1400" dirty="0"/>
              <a:t>信息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 fontAlgn="ctr"/>
            <a:r>
              <a:rPr lang="en-US" altLang="zh-CN" sz="1400" dirty="0"/>
              <a:t>5.AM</a:t>
            </a:r>
            <a:r>
              <a:rPr lang="zh-CN" altLang="en-US" sz="1400" dirty="0"/>
              <a:t>通过</a:t>
            </a:r>
            <a:r>
              <a:rPr lang="en-US" altLang="zh-CN" sz="1400" dirty="0"/>
              <a:t>RPC</a:t>
            </a:r>
            <a:r>
              <a:rPr lang="zh-CN" altLang="en-US" sz="1400" dirty="0"/>
              <a:t>启动相应的</a:t>
            </a:r>
            <a:r>
              <a:rPr lang="en-US" altLang="zh-CN" sz="1400" dirty="0" err="1"/>
              <a:t>SparkExecutor</a:t>
            </a:r>
            <a:r>
              <a:rPr lang="zh-CN" altLang="zh-CN" sz="1400" dirty="0"/>
              <a:t>。</a:t>
            </a:r>
          </a:p>
          <a:p>
            <a:pPr fontAlgn="ctr"/>
            <a:r>
              <a:rPr lang="en-US" altLang="zh-CN" sz="1400" dirty="0"/>
              <a:t>6.Driver</a:t>
            </a:r>
            <a:r>
              <a:rPr lang="zh-CN" altLang="en-US" sz="1400" dirty="0"/>
              <a:t>向</a:t>
            </a:r>
            <a:r>
              <a:rPr lang="en-US" altLang="zh-CN" sz="1400" dirty="0"/>
              <a:t>Executor</a:t>
            </a:r>
            <a:r>
              <a:rPr lang="zh-CN" altLang="en-US" sz="1400" dirty="0"/>
              <a:t>分配</a:t>
            </a:r>
            <a:r>
              <a:rPr lang="en-US" altLang="zh-CN" sz="1400" dirty="0"/>
              <a:t>task</a:t>
            </a:r>
            <a:r>
              <a:rPr lang="zh-CN" altLang="zh-CN" sz="1400" dirty="0"/>
              <a:t>。</a:t>
            </a:r>
            <a:endParaRPr lang="en-US" altLang="zh-CN" sz="1400" dirty="0"/>
          </a:p>
          <a:p>
            <a:pPr fontAlgn="ctr"/>
            <a:r>
              <a:rPr lang="en-US" altLang="zh-CN" sz="1400" dirty="0"/>
              <a:t>7. Executor</a:t>
            </a:r>
            <a:r>
              <a:rPr lang="zh-CN" altLang="en-US" sz="1400" dirty="0"/>
              <a:t>执行结果写入文件或返回</a:t>
            </a:r>
            <a:r>
              <a:rPr lang="en-US" altLang="zh-CN" sz="1400" dirty="0"/>
              <a:t>Driver</a:t>
            </a:r>
            <a:endParaRPr lang="zh-CN" altLang="zh-CN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4DE2B2-B037-D946-8969-D58698092126}"/>
              </a:ext>
            </a:extLst>
          </p:cNvPr>
          <p:cNvSpPr/>
          <p:nvPr/>
        </p:nvSpPr>
        <p:spPr>
          <a:xfrm>
            <a:off x="451405" y="633068"/>
            <a:ext cx="52789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buFont typeface="Wingdings" pitchFamily="2" charset="2"/>
              <a:buChar char="l"/>
            </a:pPr>
            <a:r>
              <a:rPr lang="zh-CN" altLang="en-US" sz="1400" dirty="0">
                <a:latin typeface="+mj-ea"/>
              </a:rPr>
              <a:t>与</a:t>
            </a:r>
            <a:r>
              <a:rPr lang="en-US" altLang="zh-CN" sz="1400" dirty="0">
                <a:latin typeface="+mj-ea"/>
              </a:rPr>
              <a:t>Standalone</a:t>
            </a:r>
            <a:r>
              <a:rPr lang="zh-CN" altLang="en-US" sz="1400" dirty="0">
                <a:latin typeface="+mj-ea"/>
              </a:rPr>
              <a:t>类似，不过</a:t>
            </a:r>
            <a:r>
              <a:rPr lang="en-US" altLang="zh-CN" sz="1400" dirty="0">
                <a:latin typeface="+mj-ea"/>
              </a:rPr>
              <a:t>YARN</a:t>
            </a:r>
            <a:r>
              <a:rPr lang="zh-CN" altLang="en-US" sz="1400" dirty="0">
                <a:latin typeface="+mj-ea"/>
              </a:rPr>
              <a:t>架构更通用，可以在同一集群部署</a:t>
            </a:r>
            <a:r>
              <a:rPr lang="en-US" altLang="zh-CN" sz="1400" dirty="0">
                <a:latin typeface="+mj-ea"/>
              </a:rPr>
              <a:t>Hadoop</a:t>
            </a:r>
            <a:r>
              <a:rPr lang="zh-CN" altLang="en-US" sz="1400" dirty="0">
                <a:latin typeface="+mj-ea"/>
              </a:rPr>
              <a:t>、</a:t>
            </a:r>
            <a:r>
              <a:rPr lang="en-US" altLang="zh-CN" sz="1400" dirty="0">
                <a:latin typeface="+mj-ea"/>
              </a:rPr>
              <a:t>Spark</a:t>
            </a:r>
            <a:r>
              <a:rPr lang="zh-CN" altLang="en-US" sz="1400" dirty="0">
                <a:latin typeface="+mj-ea"/>
              </a:rPr>
              <a:t>等。</a:t>
            </a:r>
            <a:endParaRPr lang="en-US" altLang="zh-CN" sz="1400" dirty="0">
              <a:latin typeface="+mj-ea"/>
            </a:endParaRPr>
          </a:p>
          <a:p>
            <a:pPr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  RM</a:t>
            </a:r>
            <a:r>
              <a:rPr lang="zh-CN" altLang="en-US" sz="1400" dirty="0">
                <a:latin typeface="+mj-ea"/>
              </a:rPr>
              <a:t>、</a:t>
            </a:r>
            <a:r>
              <a:rPr lang="en-US" altLang="zh-CN" sz="1400" dirty="0">
                <a:latin typeface="+mj-ea"/>
              </a:rPr>
              <a:t>NM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AM</a:t>
            </a:r>
            <a:r>
              <a:rPr lang="zh-CN" altLang="en-US" sz="1400" dirty="0">
                <a:latin typeface="+mj-ea"/>
              </a:rPr>
              <a:t>是</a:t>
            </a:r>
            <a:r>
              <a:rPr lang="en-US" altLang="zh-CN" sz="1400" dirty="0">
                <a:latin typeface="+mj-ea"/>
              </a:rPr>
              <a:t>YARN</a:t>
            </a:r>
            <a:r>
              <a:rPr lang="zh-CN" altLang="en-US" sz="1400" dirty="0">
                <a:latin typeface="+mj-ea"/>
              </a:rPr>
              <a:t>的角色，</a:t>
            </a:r>
            <a:r>
              <a:rPr lang="en-US" altLang="zh-CN" sz="1400" dirty="0">
                <a:latin typeface="+mj-ea"/>
              </a:rPr>
              <a:t>Driver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是</a:t>
            </a:r>
            <a:r>
              <a:rPr lang="en-US" altLang="zh-CN" sz="1400" dirty="0">
                <a:latin typeface="+mj-ea"/>
              </a:rPr>
              <a:t>Spark</a:t>
            </a:r>
            <a:r>
              <a:rPr lang="zh-CN" altLang="en-US" sz="1400" dirty="0">
                <a:latin typeface="+mj-ea"/>
              </a:rPr>
              <a:t>的角色。</a:t>
            </a:r>
            <a:endParaRPr lang="en-US" altLang="zh-CN" sz="1400" dirty="0">
              <a:latin typeface="+mj-ea"/>
            </a:endParaRPr>
          </a:p>
          <a:p>
            <a:pPr marL="274638" indent="-274638"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RM</a:t>
            </a:r>
            <a:r>
              <a:rPr lang="zh-CN" altLang="en-US" sz="1400" dirty="0">
                <a:latin typeface="+mj-ea"/>
              </a:rPr>
              <a:t>负责资源分配，分配</a:t>
            </a:r>
            <a:r>
              <a:rPr lang="en-US" altLang="zh-CN" sz="1400" dirty="0">
                <a:latin typeface="+mj-ea"/>
              </a:rPr>
              <a:t>App Master</a:t>
            </a:r>
            <a:r>
              <a:rPr lang="zh-CN" altLang="en-US" sz="1400" dirty="0">
                <a:latin typeface="+mj-ea"/>
              </a:rPr>
              <a:t>和</a:t>
            </a:r>
            <a:r>
              <a:rPr lang="en-US" altLang="zh-CN" sz="1400" dirty="0">
                <a:latin typeface="+mj-ea"/>
              </a:rPr>
              <a:t>Executor</a:t>
            </a:r>
            <a:r>
              <a:rPr lang="zh-CN" altLang="en-US" sz="1400" dirty="0">
                <a:latin typeface="+mj-ea"/>
              </a:rPr>
              <a:t>；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AM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负责向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RM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申请资源，启动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Driver</a:t>
            </a:r>
            <a:r>
              <a:rPr lang="zh-CN" altLang="en-US" sz="1400" dirty="0">
                <a:solidFill>
                  <a:srgbClr val="FF0000"/>
                </a:solidFill>
                <a:latin typeface="+mj-ea"/>
              </a:rPr>
              <a:t>和启动</a:t>
            </a:r>
            <a:r>
              <a:rPr lang="en-US" altLang="zh-CN" sz="1400" dirty="0">
                <a:solidFill>
                  <a:srgbClr val="FF0000"/>
                </a:solidFill>
                <a:latin typeface="+mj-ea"/>
              </a:rPr>
              <a:t>Executor</a:t>
            </a:r>
          </a:p>
          <a:p>
            <a:pPr fontAlgn="ctr">
              <a:buFont typeface="Wingdings" pitchFamily="2" charset="2"/>
              <a:buChar char="l"/>
            </a:pPr>
            <a:r>
              <a:rPr lang="en-US" altLang="zh-CN" sz="1400" dirty="0">
                <a:latin typeface="+mj-ea"/>
              </a:rPr>
              <a:t>  Driver</a:t>
            </a:r>
            <a:r>
              <a:rPr lang="zh-CN" altLang="en-US" sz="1400" dirty="0">
                <a:latin typeface="+mj-ea"/>
              </a:rPr>
              <a:t>负责</a:t>
            </a:r>
            <a:r>
              <a:rPr lang="en-US" altLang="zh-CN" sz="1400" dirty="0">
                <a:latin typeface="+mj-ea"/>
              </a:rPr>
              <a:t>task</a:t>
            </a:r>
            <a:r>
              <a:rPr lang="zh-CN" altLang="en-US" sz="1400" dirty="0">
                <a:latin typeface="+mj-ea"/>
              </a:rPr>
              <a:t>的生成，</a:t>
            </a:r>
            <a:r>
              <a:rPr lang="en-US" altLang="zh-CN" sz="1400" dirty="0">
                <a:latin typeface="+mj-ea"/>
              </a:rPr>
              <a:t>task</a:t>
            </a:r>
            <a:r>
              <a:rPr lang="zh-CN" altLang="en-US" sz="1400" dirty="0">
                <a:latin typeface="+mj-ea"/>
              </a:rPr>
              <a:t>的调度和结果跟踪</a:t>
            </a:r>
            <a:endParaRPr lang="en-US" altLang="zh-CN" sz="1400" dirty="0">
              <a:latin typeface="+mj-ea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7319DA4-594C-2E4A-9F74-534AF5BE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778" y="2018063"/>
            <a:ext cx="4834158" cy="223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3768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Blac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3"/>
            <a:ext cx="368524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SparkMLlib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39927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运行流程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核心模块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1.RDD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2.DAG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3.Scheduler</a:t>
            </a:r>
          </a:p>
        </p:txBody>
      </p:sp>
    </p:spTree>
    <p:extLst>
      <p:ext uri="{BB962C8B-B14F-4D97-AF65-F5344CB8AC3E}">
        <p14:creationId xmlns:p14="http://schemas.microsoft.com/office/powerpoint/2010/main" val="393489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核心模块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DC42D3-8AFB-CC4A-AFD5-00DEBC1507E1}"/>
              </a:ext>
            </a:extLst>
          </p:cNvPr>
          <p:cNvGrpSpPr/>
          <p:nvPr/>
        </p:nvGrpSpPr>
        <p:grpSpPr>
          <a:xfrm>
            <a:off x="1157791" y="820615"/>
            <a:ext cx="7446947" cy="2625969"/>
            <a:chOff x="837466" y="1525384"/>
            <a:chExt cx="7262926" cy="338137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D3D6F45-A122-4D47-962B-06A23A85B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7466" y="1525384"/>
              <a:ext cx="7191375" cy="3381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B8349D-34CC-F04C-83F1-6A545DD29CB1}"/>
                </a:ext>
              </a:extLst>
            </p:cNvPr>
            <p:cNvSpPr/>
            <p:nvPr/>
          </p:nvSpPr>
          <p:spPr>
            <a:xfrm>
              <a:off x="5076056" y="4437112"/>
              <a:ext cx="3024336" cy="28803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6D281B3-A64A-8745-A657-D5C9A965DDD6}"/>
              </a:ext>
            </a:extLst>
          </p:cNvPr>
          <p:cNvSpPr/>
          <p:nvPr/>
        </p:nvSpPr>
        <p:spPr>
          <a:xfrm>
            <a:off x="1231125" y="3703504"/>
            <a:ext cx="6822831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SzPct val="85000"/>
              <a:buFont typeface="Wingdings" pitchFamily="2" charset="2"/>
              <a:buChar char="p"/>
            </a:pP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的核心组件包括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Scheduler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Storage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四部分：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SzPct val="85000"/>
              <a:buFont typeface="Wingdings" pitchFamily="2" charset="2"/>
              <a:buChar char="Ø"/>
            </a:pP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最核心最精髓的部分，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将所有数据都抽象成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SzPct val="85000"/>
              <a:buFont typeface="Wingdings" pitchFamily="2" charset="2"/>
              <a:buChar char="Ø"/>
            </a:pP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Scheduler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的调度机制，分为</a:t>
            </a:r>
            <a:r>
              <a:rPr lang="en-US" altLang="zh-CN" sz="12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DAGScheduler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TaskScheduler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SzPct val="85000"/>
              <a:buFont typeface="Wingdings" pitchFamily="2" charset="2"/>
              <a:buChar char="Ø"/>
            </a:pP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Storage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模块主要管理缓存后的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中间结果数据和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broadcast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SzPct val="85000"/>
              <a:buFont typeface="Wingdings" pitchFamily="2" charset="2"/>
              <a:buChar char="Ø"/>
            </a:pP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分为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Hash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方式和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Sort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方式，两种方式的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中间数据都写本地盘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30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572236" y="2417862"/>
            <a:ext cx="8412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1800" b="1" dirty="0">
                <a:latin typeface="+mn-ea"/>
              </a:rPr>
              <a:t>what</a:t>
            </a:r>
            <a:r>
              <a:rPr lang="zh-Hans" altLang="en-US" sz="1800" b="1" dirty="0">
                <a:latin typeface="+mn-ea"/>
              </a:rPr>
              <a:t> </a:t>
            </a:r>
            <a:r>
              <a:rPr lang="en-US" altLang="zh-Hans" sz="1800" b="1" dirty="0">
                <a:latin typeface="+mn-ea"/>
              </a:rPr>
              <a:t>is</a:t>
            </a:r>
            <a:r>
              <a:rPr lang="zh-Hans" altLang="en-US" sz="1800" b="1" dirty="0">
                <a:latin typeface="+mn-ea"/>
              </a:rPr>
              <a:t> </a:t>
            </a:r>
            <a:r>
              <a:rPr lang="en-US" altLang="zh-Hans" sz="1800" b="1" dirty="0" err="1">
                <a:latin typeface="+mn-ea"/>
              </a:rPr>
              <a:t>Rdd</a:t>
            </a:r>
            <a:r>
              <a:rPr lang="zh-Hans" altLang="en-US" sz="1800" b="1" dirty="0">
                <a:latin typeface="+mn-ea"/>
              </a:rPr>
              <a:t> </a:t>
            </a:r>
            <a:r>
              <a:rPr lang="en-US" altLang="zh-Hans" sz="1800" b="1" dirty="0">
                <a:latin typeface="+mn-ea"/>
              </a:rPr>
              <a:t>?</a:t>
            </a:r>
          </a:p>
          <a:p>
            <a:endParaRPr lang="en-US" altLang="zh-CN" sz="1800" dirty="0">
              <a:latin typeface="+mn-ea"/>
            </a:endParaRPr>
          </a:p>
          <a:p>
            <a:pPr lvl="0" defTabSz="914400"/>
            <a:r>
              <a:rPr lang="zh-Hans" altLang="en-US" sz="1800" dirty="0">
                <a:solidFill>
                  <a:srgbClr val="1D1F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Resilient Distributed Datasets</a:t>
            </a:r>
            <a:r>
              <a:rPr lang="en-US" altLang="zh-Hans" sz="1800" dirty="0">
                <a:solidFill>
                  <a:srgbClr val="1D1F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-US" altLang="zh-CN" sz="1800" dirty="0">
                <a:solidFill>
                  <a:srgbClr val="1D1F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is a collection of elements partitioned across the nodes of the cluster that can be operated on in parallel</a:t>
            </a:r>
            <a:r>
              <a:rPr lang="zh-Hans" altLang="en-US" sz="1800" dirty="0">
                <a:solidFill>
                  <a:srgbClr val="1D1F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sz="1800" dirty="0">
              <a:solidFill>
                <a:srgbClr val="1D1F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defTabSz="914400"/>
            <a:endParaRPr lang="en-US" altLang="zh-Hans" sz="1400" dirty="0">
              <a:solidFill>
                <a:srgbClr val="1D1F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zh-Hans" altLang="en-US" sz="1400" dirty="0"/>
              <a:t>        </a:t>
            </a:r>
            <a:r>
              <a:rPr lang="zh-CN" altLang="zh-CN" sz="1400" dirty="0"/>
              <a:t>一个</a:t>
            </a:r>
            <a:r>
              <a:rPr lang="en-US" altLang="zh-CN" sz="1400" dirty="0"/>
              <a:t>RDD</a:t>
            </a:r>
            <a:r>
              <a:rPr lang="zh-CN" altLang="zh-CN" sz="1400" dirty="0"/>
              <a:t>就是一个分布式对象集合，本质上是一个只读的分区记录集合，每个</a:t>
            </a:r>
            <a:r>
              <a:rPr lang="en-US" altLang="zh-CN" sz="1400" dirty="0"/>
              <a:t>RDD</a:t>
            </a:r>
            <a:r>
              <a:rPr lang="zh-CN" altLang="zh-CN" sz="1400" dirty="0"/>
              <a:t>可分成多个分区，每个分区就是一个数据集片段，并且一个</a:t>
            </a:r>
            <a:r>
              <a:rPr lang="en-US" altLang="zh-CN" sz="1400" dirty="0"/>
              <a:t>RDD</a:t>
            </a:r>
            <a:r>
              <a:rPr lang="zh-CN" altLang="zh-CN" sz="1400" dirty="0"/>
              <a:t>的不同分区可以被保存到集群中不同的节点上，从而可以在集群中的不同节点上进行并行计算</a:t>
            </a:r>
            <a:r>
              <a:rPr lang="zh-Hans" altLang="en-US" sz="1400" dirty="0"/>
              <a:t>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B5FEFA-6F02-6A47-AB19-9386C76B991E}"/>
              </a:ext>
            </a:extLst>
          </p:cNvPr>
          <p:cNvSpPr txBox="1"/>
          <p:nvPr/>
        </p:nvSpPr>
        <p:spPr>
          <a:xfrm>
            <a:off x="536512" y="3025721"/>
            <a:ext cx="75144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创建方式：</a:t>
            </a:r>
            <a:endParaRPr kumimoji="1"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1.collection:</a:t>
            </a:r>
          </a:p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val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= Array(1, 2, 3, 4, 5)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val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rdd1 = </a:t>
            </a:r>
            <a:r>
              <a:rPr kumimoji="1"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sc.parallelize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(data)</a:t>
            </a:r>
          </a:p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External Datasets</a:t>
            </a: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val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rdd1=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sparkContext.textFile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 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hdfs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://…”)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20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572236" y="2417862"/>
            <a:ext cx="8412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8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84154B-C8F5-4F41-A186-4CC39CE1DD73}"/>
              </a:ext>
            </a:extLst>
          </p:cNvPr>
          <p:cNvSpPr txBox="1"/>
          <p:nvPr/>
        </p:nvSpPr>
        <p:spPr>
          <a:xfrm>
            <a:off x="820615" y="949796"/>
            <a:ext cx="7584831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Spark的基石，也是Spark的灵魂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是弹性分布式数据集，是只读的分区记录集合。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每个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个主要的属性：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一组分片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(Partition)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：数据集的最基本组成单位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一个计算每个分片的函数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：对于给定的数据集，需要做哪些计算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依赖（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Dependencies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的依赖关系，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描述了RDD之间的lineage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preferredLocations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（可选）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对于data partition的位置偏好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94000"/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partitioner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（可选）</a:t>
            </a:r>
            <a:r>
              <a:rPr lang="zh-CN" altLang="zh-CN" sz="1600" dirty="0">
                <a:latin typeface="微软雅黑" pitchFamily="34" charset="-122"/>
                <a:ea typeface="微软雅黑" pitchFamily="34" charset="-122"/>
              </a:rPr>
              <a:t> -- 对于计算出来的数据结果如何分发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238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</a:t>
            </a: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从现有的数据集创建一个新的数据集</a:t>
            </a:r>
            <a:r>
              <a:rPr lang="zh-CN" altLang="en-US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</a:t>
            </a:r>
            <a:r>
              <a:rPr lang="zh-CN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数据集中的内容会发生更改，由数据集A转换成为数据集B</a:t>
            </a:r>
            <a:r>
              <a:rPr lang="en-US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sz="18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</a:t>
            </a:r>
            <a:r>
              <a:rPr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在数据集上运行计算后，返回一个值给驱动程序。 </a:t>
            </a:r>
            <a:r>
              <a:rPr lang="zh-CN" altLang="en-US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</a:t>
            </a:r>
            <a:r>
              <a:rPr lang="zh-CN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数据集中的内容会被归约为一个具体的数值</a:t>
            </a:r>
            <a:r>
              <a:rPr lang="zh-CN" altLang="en-US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Scala</a:t>
            </a:r>
            <a:r>
              <a:rPr lang="zh-CN" altLang="en-US" sz="18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标量、集合类型的数据或存储）</a:t>
            </a:r>
            <a:r>
              <a:rPr lang="zh-CN" altLang="zh-CN" sz="18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sz="18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作用于RDD上的Operation分为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transformantion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Spark中的所有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“转换”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都是惰性的，在执行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“转换”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操作，并不会提交Job，只有在执行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“动作”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操作，所有operation才会被提交到cluster中真正的被执行。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这样可以大大提升系统的性能。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19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243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操作算子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3199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1800" dirty="0">
                <a:latin typeface="+mn-ea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latin typeface="+mn-ea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BD4B9ED-48E6-6E42-909B-08A5F8A9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34" y="3183457"/>
            <a:ext cx="5558835" cy="132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D41B33-C705-8942-8724-2D4334C4A972}"/>
              </a:ext>
            </a:extLst>
          </p:cNvPr>
          <p:cNvSpPr/>
          <p:nvPr/>
        </p:nvSpPr>
        <p:spPr>
          <a:xfrm>
            <a:off x="3080886" y="4354917"/>
            <a:ext cx="20794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RDD</a:t>
            </a:r>
            <a:r>
              <a:rPr lang="zh-CN" altLang="zh-CN" dirty="0"/>
              <a:t>执行过程的一个实例</a:t>
            </a:r>
            <a:endParaRPr lang="zh-CN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FF9ABB5-92FC-484E-BE73-9CAFCE60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5349" y="636085"/>
            <a:ext cx="6679806" cy="264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50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339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之间的依赖关系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B527F55F-429C-CF45-8CE5-E5D3729D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7" y="875791"/>
            <a:ext cx="5266267" cy="34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AA1BD3-BFBF-4E4A-A057-51E9B8C99D76}"/>
              </a:ext>
            </a:extLst>
          </p:cNvPr>
          <p:cNvSpPr/>
          <p:nvPr/>
        </p:nvSpPr>
        <p:spPr>
          <a:xfrm>
            <a:off x="6175023" y="609600"/>
            <a:ext cx="23593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窄依赖表现为一个父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的分区对应于一个子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的分区或多个父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的分区对应于一个子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的分区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宽依赖则表现为存在一个父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的一个分区对应一个子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的多个分区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72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划分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通过分析各个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的依赖关系生成了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，再通过分析各个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中的分区之间的依赖关系来决定如何划分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，具体划分方法是：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中进行反向解析，遇到宽依赖就断开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遇到窄依赖就把当前的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加入到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将窄依赖尽量划分在同一个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中，可以实现流水线计算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的类型包括两种：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ShuffleMapStage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，具体如下：</a:t>
            </a:r>
          </a:p>
          <a:p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ShuffleMapStage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：不是最终的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，在它之后还有其他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，所以，它的输出一定需要经过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过程，并作为后续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的输入；这种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是以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为输出边界，其输入边界可以是从外部获取数据，也可以是另一个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ShuffleMapStage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的输出，其输出可以是另一个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的开始；在一个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里可能有该类型的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，也可能没有该类型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：最终的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，没有输出，而是直接产生结果或存储。这种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是直接输出结果，其输入边界可以是从外部获取数据，也可以是另一个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ShuffleMapStage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的输出。在一个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里必定有该类型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因此，一个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含有一个或多个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至少含有一个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ResultStage</a:t>
            </a: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06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BB52736-1156-184F-8C9A-B284F6FB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4" y="636084"/>
            <a:ext cx="5630776" cy="342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18BAEA-A498-3D4B-B12E-6354A71C9AC8}"/>
              </a:ext>
            </a:extLst>
          </p:cNvPr>
          <p:cNvSpPr/>
          <p:nvPr/>
        </p:nvSpPr>
        <p:spPr>
          <a:xfrm>
            <a:off x="6349997" y="771257"/>
            <a:ext cx="257951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流水线操作实例</a:t>
            </a:r>
            <a:endParaRPr lang="en-US" altLang="zh-CN" sz="1600" b="1" dirty="0"/>
          </a:p>
          <a:p>
            <a:r>
              <a:rPr lang="zh-CN" altLang="en-US" sz="1600" dirty="0"/>
              <a:t>被分成三个</a:t>
            </a:r>
            <a:r>
              <a:rPr lang="en-US" altLang="zh-CN" sz="1600" dirty="0"/>
              <a:t>Stage</a:t>
            </a:r>
            <a:r>
              <a:rPr lang="zh-CN" altLang="en-US" sz="1600" dirty="0"/>
              <a:t>，</a:t>
            </a:r>
            <a:r>
              <a:rPr lang="zh-CN" altLang="zh-CN" sz="1600" dirty="0"/>
              <a:t>在</a:t>
            </a:r>
            <a:r>
              <a:rPr lang="en-US" altLang="zh-CN" sz="1600" dirty="0"/>
              <a:t>Stage2</a:t>
            </a:r>
            <a:r>
              <a:rPr lang="zh-CN" altLang="zh-CN" sz="1600" dirty="0"/>
              <a:t>中，从</a:t>
            </a:r>
            <a:r>
              <a:rPr lang="en-US" altLang="zh-CN" sz="1600" dirty="0"/>
              <a:t>map</a:t>
            </a:r>
            <a:r>
              <a:rPr lang="zh-CN" altLang="zh-CN" sz="1600" dirty="0"/>
              <a:t>到</a:t>
            </a:r>
            <a:r>
              <a:rPr lang="en-US" altLang="zh-CN" sz="1600" dirty="0"/>
              <a:t>union</a:t>
            </a:r>
            <a:r>
              <a:rPr lang="zh-CN" altLang="zh-CN" sz="1600" dirty="0"/>
              <a:t>都是窄依赖，这两步操作可以形成一个流水线操作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b="1" dirty="0"/>
          </a:p>
          <a:p>
            <a:r>
              <a:rPr lang="zh-CN" altLang="en-US" sz="1600" dirty="0"/>
              <a:t>分区</a:t>
            </a:r>
            <a:r>
              <a:rPr lang="en-US" altLang="zh-CN" sz="1600" dirty="0"/>
              <a:t>7</a:t>
            </a:r>
            <a:r>
              <a:rPr lang="zh-CN" altLang="en-US" sz="1600" dirty="0"/>
              <a:t>通过</a:t>
            </a:r>
            <a:r>
              <a:rPr lang="en-US" altLang="zh-CN" sz="1600" dirty="0"/>
              <a:t>map</a:t>
            </a:r>
            <a:r>
              <a:rPr lang="zh-CN" altLang="en-US" sz="1600" dirty="0"/>
              <a:t>操作生成的分区</a:t>
            </a:r>
            <a:r>
              <a:rPr lang="en-US" altLang="zh-CN" sz="1600" dirty="0"/>
              <a:t>9</a:t>
            </a:r>
            <a:r>
              <a:rPr lang="zh-CN" altLang="en-US" sz="1600" dirty="0"/>
              <a:t>，可以不用等待分区</a:t>
            </a:r>
            <a:r>
              <a:rPr lang="en-US" altLang="zh-CN" sz="1600" dirty="0"/>
              <a:t>8</a:t>
            </a:r>
            <a:r>
              <a:rPr lang="zh-CN" altLang="en-US" sz="1600" dirty="0"/>
              <a:t>到分区</a:t>
            </a:r>
            <a:r>
              <a:rPr lang="en-US" altLang="zh-CN" sz="1600" dirty="0"/>
              <a:t>10</a:t>
            </a:r>
            <a:r>
              <a:rPr lang="zh-CN" altLang="en-US" sz="1600" dirty="0"/>
              <a:t>这个</a:t>
            </a:r>
            <a:r>
              <a:rPr lang="en-US" altLang="zh-CN" sz="1600" dirty="0"/>
              <a:t>map</a:t>
            </a:r>
            <a:r>
              <a:rPr lang="zh-CN" altLang="en-US" sz="1600" dirty="0"/>
              <a:t>操作的计算结束，而是继续进行</a:t>
            </a:r>
            <a:r>
              <a:rPr lang="en-US" altLang="zh-CN" sz="1600" dirty="0"/>
              <a:t>union</a:t>
            </a:r>
            <a:r>
              <a:rPr lang="zh-CN" altLang="en-US" sz="1600" dirty="0"/>
              <a:t>操作，得到分区</a:t>
            </a:r>
            <a:r>
              <a:rPr lang="en-US" altLang="zh-CN" sz="1600" dirty="0"/>
              <a:t>13</a:t>
            </a:r>
            <a:r>
              <a:rPr lang="zh-CN" altLang="en-US" sz="1600" dirty="0"/>
              <a:t>，这样流水线执行大大提高了计算的效率</a:t>
            </a:r>
          </a:p>
        </p:txBody>
      </p:sp>
    </p:spTree>
    <p:extLst>
      <p:ext uri="{BB962C8B-B14F-4D97-AF65-F5344CB8AC3E}">
        <p14:creationId xmlns:p14="http://schemas.microsoft.com/office/powerpoint/2010/main" val="255498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1" indent="-363538" defTabSz="330200">
              <a:spcBef>
                <a:spcPts val="600"/>
              </a:spcBef>
              <a:buFont typeface="Wingdings" pitchFamily="2" charset="2"/>
              <a:buChar char="n"/>
              <a:tabLst>
                <a:tab pos="8521700" algn="r"/>
              </a:tabLst>
              <a:defRPr/>
            </a:pPr>
            <a:r>
              <a:rPr kumimoji="1" lang="en-US" altLang="zh-CN" sz="1200" dirty="0">
                <a:latin typeface="+mj-ea"/>
              </a:rPr>
              <a:t>shuffle </a:t>
            </a:r>
            <a:r>
              <a:rPr kumimoji="1" lang="zh-CN" altLang="en-US" sz="1200" dirty="0">
                <a:latin typeface="+mj-ea"/>
              </a:rPr>
              <a:t>中</a:t>
            </a:r>
            <a:r>
              <a:rPr kumimoji="1" lang="en-US" altLang="zh-CN" sz="1200" dirty="0">
                <a:latin typeface="+mj-ea"/>
              </a:rPr>
              <a:t>Map</a:t>
            </a:r>
            <a:r>
              <a:rPr kumimoji="1" lang="zh-CN" altLang="en-US" sz="1200" dirty="0">
                <a:latin typeface="+mj-ea"/>
              </a:rPr>
              <a:t>任务产生的结果会根据所设置的</a:t>
            </a:r>
            <a:r>
              <a:rPr kumimoji="1" lang="en-US" altLang="zh-CN" sz="1200" dirty="0" err="1">
                <a:latin typeface="+mj-ea"/>
              </a:rPr>
              <a:t>partitioner</a:t>
            </a:r>
            <a:r>
              <a:rPr kumimoji="1" lang="zh-CN" altLang="en-US" sz="1200" dirty="0">
                <a:latin typeface="+mj-ea"/>
              </a:rPr>
              <a:t>算法填充到当前执行任务所在机器的每个桶中。</a:t>
            </a:r>
            <a:endParaRPr kumimoji="1" lang="zh-CN" altLang="zh-CN" sz="1200" dirty="0">
              <a:latin typeface="+mj-ea"/>
            </a:endParaRPr>
          </a:p>
          <a:p>
            <a:pPr marL="365125" lvl="1" indent="-363538" defTabSz="330200" fontAlgn="ctr">
              <a:spcBef>
                <a:spcPts val="600"/>
              </a:spcBef>
              <a:buFont typeface="Wingdings" pitchFamily="2" charset="2"/>
              <a:buChar char="n"/>
              <a:tabLst>
                <a:tab pos="8521700" algn="r"/>
              </a:tabLst>
              <a:defRPr/>
            </a:pPr>
            <a:r>
              <a:rPr kumimoji="1" lang="en-US" altLang="zh-CN" sz="1200" dirty="0">
                <a:latin typeface="+mj-ea"/>
              </a:rPr>
              <a:t>Reduce</a:t>
            </a:r>
            <a:r>
              <a:rPr kumimoji="1" lang="zh-CN" altLang="en-US" sz="1200" dirty="0">
                <a:latin typeface="+mj-ea"/>
              </a:rPr>
              <a:t>任务启动时时，会根据任务的</a:t>
            </a:r>
            <a:r>
              <a:rPr kumimoji="1" lang="en-US" altLang="zh-CN" sz="1200" dirty="0">
                <a:latin typeface="+mj-ea"/>
              </a:rPr>
              <a:t>ID</a:t>
            </a:r>
            <a:r>
              <a:rPr kumimoji="1" lang="zh-CN" altLang="en-US" sz="1200" dirty="0">
                <a:latin typeface="+mj-ea"/>
              </a:rPr>
              <a:t>，所依赖的</a:t>
            </a:r>
            <a:r>
              <a:rPr kumimoji="1" lang="en-US" altLang="zh-CN" sz="1200" dirty="0">
                <a:latin typeface="+mj-ea"/>
              </a:rPr>
              <a:t>Map</a:t>
            </a:r>
            <a:r>
              <a:rPr kumimoji="1" lang="zh-CN" altLang="en-US" sz="1200" dirty="0">
                <a:latin typeface="+mj-ea"/>
              </a:rPr>
              <a:t>任务</a:t>
            </a:r>
            <a:r>
              <a:rPr kumimoji="1" lang="en-US" altLang="zh-CN" sz="1200" dirty="0">
                <a:latin typeface="+mj-ea"/>
              </a:rPr>
              <a:t>ID</a:t>
            </a:r>
            <a:r>
              <a:rPr kumimoji="1" lang="zh-CN" altLang="en-US" sz="1200" dirty="0">
                <a:latin typeface="+mj-ea"/>
              </a:rPr>
              <a:t>以及</a:t>
            </a:r>
            <a:r>
              <a:rPr kumimoji="1" lang="en-US" altLang="zh-CN" sz="1200" dirty="0" err="1">
                <a:latin typeface="+mj-ea"/>
              </a:rPr>
              <a:t>MapStatus</a:t>
            </a:r>
            <a:r>
              <a:rPr kumimoji="1" lang="zh-CN" altLang="en-US" sz="1200" dirty="0">
                <a:latin typeface="+mj-ea"/>
              </a:rPr>
              <a:t>从远端或本地的</a:t>
            </a:r>
            <a:r>
              <a:rPr kumimoji="1" lang="en-US" altLang="zh-CN" sz="1200" dirty="0" err="1">
                <a:latin typeface="+mj-ea"/>
              </a:rPr>
              <a:t>BlockManager</a:t>
            </a:r>
            <a:r>
              <a:rPr kumimoji="1" lang="zh-CN" altLang="en-US" sz="1200" dirty="0">
                <a:latin typeface="+mj-ea"/>
              </a:rPr>
              <a:t>获取相应的数据作为输入进行处理。</a:t>
            </a:r>
            <a:endParaRPr kumimoji="1" lang="en-US" altLang="zh-CN" sz="1200" dirty="0">
              <a:latin typeface="+mj-ea"/>
            </a:endParaRPr>
          </a:p>
          <a:p>
            <a:pPr marL="365125" lvl="1" indent="-363538" defTabSz="330200" fontAlgn="ctr">
              <a:spcBef>
                <a:spcPts val="600"/>
              </a:spcBef>
              <a:buFont typeface="Wingdings" pitchFamily="2" charset="2"/>
              <a:buChar char="n"/>
              <a:tabLst>
                <a:tab pos="8521700" algn="r"/>
              </a:tabLst>
              <a:defRPr/>
            </a:pPr>
            <a:r>
              <a:rPr kumimoji="1" lang="en-US" altLang="zh-CN" sz="1200" dirty="0">
                <a:latin typeface="+mj-ea"/>
              </a:rPr>
              <a:t>Shuffle</a:t>
            </a:r>
            <a:r>
              <a:rPr kumimoji="1" lang="zh-CN" altLang="en-US" sz="1200" dirty="0">
                <a:latin typeface="+mj-ea"/>
              </a:rPr>
              <a:t>数据必须持久化磁盘，不能缓存在内存。</a:t>
            </a:r>
            <a:r>
              <a:rPr kumimoji="1" lang="en-US" altLang="zh-CN" sz="1200" dirty="0">
                <a:latin typeface="+mj-ea"/>
              </a:rPr>
              <a:t> </a:t>
            </a:r>
            <a:endParaRPr lang="zh-CN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60576-739B-6949-9DA1-937BF178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7947" y="1807449"/>
            <a:ext cx="3160889" cy="152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1B07BA5-A0A5-5246-8BB5-9E3C57EC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319" y="3447309"/>
            <a:ext cx="3412144" cy="143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741441-BC97-304D-AA5F-EDE70EAC7F67}"/>
              </a:ext>
            </a:extLst>
          </p:cNvPr>
          <p:cNvSpPr/>
          <p:nvPr/>
        </p:nvSpPr>
        <p:spPr>
          <a:xfrm>
            <a:off x="4824463" y="1650207"/>
            <a:ext cx="3819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CN" sz="1200" dirty="0">
                <a:latin typeface="+mj-ea"/>
              </a:rPr>
              <a:t>shuffle</a:t>
            </a:r>
            <a:r>
              <a:rPr lang="zh-CN" altLang="en-US" sz="1200" dirty="0">
                <a:latin typeface="+mj-ea"/>
              </a:rPr>
              <a:t>不排序，效率高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CN" altLang="en-US" sz="1200" dirty="0">
                <a:latin typeface="+mj-ea"/>
              </a:rPr>
              <a:t>生成</a:t>
            </a:r>
            <a:r>
              <a:rPr lang="en-US" altLang="zh-CN" sz="1200" dirty="0">
                <a:latin typeface="+mj-ea"/>
              </a:rPr>
              <a:t>MXR</a:t>
            </a:r>
            <a:r>
              <a:rPr lang="zh-CN" altLang="en-US" sz="1200" dirty="0">
                <a:latin typeface="+mj-ea"/>
              </a:rPr>
              <a:t>个</a:t>
            </a:r>
            <a:r>
              <a:rPr lang="en-US" altLang="zh-CN" sz="1200" dirty="0">
                <a:latin typeface="+mj-ea"/>
              </a:rPr>
              <a:t>shuffle</a:t>
            </a:r>
            <a:r>
              <a:rPr lang="zh-CN" altLang="en-US" sz="1200" dirty="0">
                <a:latin typeface="+mj-ea"/>
              </a:rPr>
              <a:t>中间文件，一个分片一个文件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CN" altLang="en-US" sz="1200" dirty="0">
                <a:latin typeface="+mj-ea"/>
              </a:rPr>
              <a:t> 产生和生成这些中间文件会产生大量的随机</a:t>
            </a:r>
            <a:r>
              <a:rPr lang="en-US" altLang="zh-CN" sz="1200" dirty="0">
                <a:latin typeface="+mj-ea"/>
              </a:rPr>
              <a:t>IO</a:t>
            </a:r>
            <a:r>
              <a:rPr lang="zh-CN" altLang="en-US" sz="1200" dirty="0">
                <a:latin typeface="+mj-ea"/>
              </a:rPr>
              <a:t>，磁盘效率低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CN" sz="1200" dirty="0">
                <a:latin typeface="+mj-ea"/>
              </a:rPr>
              <a:t>shuffle</a:t>
            </a:r>
            <a:r>
              <a:rPr lang="zh-CN" altLang="en-US" sz="1200" dirty="0">
                <a:latin typeface="+mj-ea"/>
              </a:rPr>
              <a:t>时需要全部数据都放在内存，对内存消耗大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CN" altLang="en-US" sz="1200" dirty="0">
                <a:latin typeface="+mj-ea"/>
              </a:rPr>
              <a:t>适合数据量能全部放到内存，</a:t>
            </a:r>
            <a:r>
              <a:rPr lang="en-US" altLang="zh-CN" sz="1200" dirty="0">
                <a:latin typeface="+mj-ea"/>
              </a:rPr>
              <a:t>reduce</a:t>
            </a:r>
            <a:r>
              <a:rPr lang="zh-CN" altLang="en-US" sz="1200" dirty="0">
                <a:latin typeface="+mj-ea"/>
              </a:rPr>
              <a:t>操作不需要排序的场景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AD7DCA-B013-B24F-8CE4-0DE172FF6B35}"/>
              </a:ext>
            </a:extLst>
          </p:cNvPr>
          <p:cNvSpPr/>
          <p:nvPr/>
        </p:nvSpPr>
        <p:spPr>
          <a:xfrm>
            <a:off x="4915393" y="3336051"/>
            <a:ext cx="3637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CN" sz="1200" dirty="0">
                <a:latin typeface="+mj-ea"/>
              </a:rPr>
              <a:t>shuffle</a:t>
            </a:r>
            <a:r>
              <a:rPr lang="zh-CN" altLang="en-US" sz="1200" dirty="0">
                <a:latin typeface="+mj-ea"/>
              </a:rPr>
              <a:t>需要排序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CN" altLang="en-US" sz="1200" dirty="0">
                <a:latin typeface="+mj-ea"/>
              </a:rPr>
              <a:t>生成</a:t>
            </a:r>
            <a:r>
              <a:rPr lang="en-US" altLang="zh-CN" sz="1200" dirty="0">
                <a:latin typeface="+mj-ea"/>
              </a:rPr>
              <a:t>M</a:t>
            </a:r>
            <a:r>
              <a:rPr lang="zh-CN" altLang="en-US" sz="1200" dirty="0">
                <a:latin typeface="+mj-ea"/>
              </a:rPr>
              <a:t>个</a:t>
            </a:r>
            <a:r>
              <a:rPr lang="en-US" altLang="zh-CN" sz="1200" dirty="0">
                <a:latin typeface="+mj-ea"/>
              </a:rPr>
              <a:t>shuffle</a:t>
            </a:r>
            <a:r>
              <a:rPr lang="zh-CN" altLang="en-US" sz="1200" dirty="0">
                <a:latin typeface="+mj-ea"/>
              </a:rPr>
              <a:t>中间数据文件，一个</a:t>
            </a:r>
            <a:r>
              <a:rPr lang="en-US" altLang="zh-CN" sz="1200" dirty="0">
                <a:latin typeface="+mj-ea"/>
              </a:rPr>
              <a:t>Map</a:t>
            </a:r>
            <a:r>
              <a:rPr lang="zh-CN" altLang="zh-CN" sz="1200" dirty="0">
                <a:latin typeface="+mj-ea"/>
              </a:rPr>
              <a:t>所有分片放到一个数据文件中，外加一个索引文件记录每个分片在数据文件中的偏移量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CN" sz="1200" dirty="0">
                <a:latin typeface="+mj-ea"/>
              </a:rPr>
              <a:t>shuffle</a:t>
            </a:r>
            <a:r>
              <a:rPr lang="zh-CN" altLang="zh-CN" sz="1200" dirty="0">
                <a:latin typeface="+mj-ea"/>
              </a:rPr>
              <a:t>能够借助磁盘（外部排序）处理庞大的数据集</a:t>
            </a:r>
            <a:endParaRPr lang="en-US" altLang="zh-CN" sz="1200" dirty="0">
              <a:latin typeface="+mj-ea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CN" altLang="en-US" sz="1200" dirty="0">
                <a:latin typeface="+mj-ea"/>
              </a:rPr>
              <a:t>数据量大于内存时只能使用</a:t>
            </a:r>
            <a:r>
              <a:rPr lang="en-US" altLang="zh-CN" sz="1200" dirty="0">
                <a:latin typeface="+mj-ea"/>
              </a:rPr>
              <a:t>Sort</a:t>
            </a:r>
            <a:r>
              <a:rPr lang="zh-CN" altLang="en-US" sz="1200" dirty="0">
                <a:latin typeface="+mj-ea"/>
              </a:rPr>
              <a:t>方式，也适用于</a:t>
            </a:r>
            <a:r>
              <a:rPr lang="en-US" altLang="zh-CN" sz="1200" dirty="0">
                <a:latin typeface="+mj-ea"/>
              </a:rPr>
              <a:t>Reduce</a:t>
            </a:r>
            <a:r>
              <a:rPr lang="zh-CN" altLang="en-US" sz="1200" dirty="0">
                <a:latin typeface="+mj-ea"/>
              </a:rPr>
              <a:t>操作需要排序的场景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EC9598-AE4C-AB4D-8B18-1E4277D16B74}"/>
              </a:ext>
            </a:extLst>
          </p:cNvPr>
          <p:cNvSpPr/>
          <p:nvPr/>
        </p:nvSpPr>
        <p:spPr>
          <a:xfrm>
            <a:off x="327378" y="2077567"/>
            <a:ext cx="868384" cy="34029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+mj-ea"/>
              </a:rPr>
              <a:t>hash</a:t>
            </a:r>
            <a:r>
              <a:rPr kumimoji="1" lang="zh-CN" altLang="en-US" dirty="0">
                <a:latin typeface="+mj-ea"/>
              </a:rPr>
              <a:t>方式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712DC2-9BAF-D948-A5F1-F5E50D8C0FEE}"/>
              </a:ext>
            </a:extLst>
          </p:cNvPr>
          <p:cNvSpPr/>
          <p:nvPr/>
        </p:nvSpPr>
        <p:spPr>
          <a:xfrm>
            <a:off x="327378" y="3519049"/>
            <a:ext cx="868384" cy="34029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Hans" dirty="0">
                <a:latin typeface="+mj-ea"/>
              </a:rPr>
              <a:t>sort</a:t>
            </a:r>
            <a:r>
              <a:rPr kumimoji="1" lang="zh-CN" altLang="en-US" dirty="0">
                <a:latin typeface="+mj-ea"/>
              </a:rPr>
              <a:t>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65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988208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 err="1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SparkmMLlib</a:t>
            </a:r>
            <a:r>
              <a:rPr lang="zh-Hans" altLang="en-U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b="1" dirty="0">
              <a:solidFill>
                <a:schemeClr val="tx1">
                  <a:alpha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2608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运行过程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705489"/>
            <a:ext cx="85717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/>
              <a:t>通过上述对</a:t>
            </a:r>
            <a:r>
              <a:rPr lang="en-US" altLang="zh-CN" sz="1400" dirty="0"/>
              <a:t>RDD</a:t>
            </a:r>
            <a:r>
              <a:rPr lang="zh-CN" altLang="zh-CN" sz="1400" dirty="0"/>
              <a:t>概念、依赖关系和</a:t>
            </a:r>
            <a:r>
              <a:rPr lang="en-US" altLang="zh-CN" sz="1400" dirty="0"/>
              <a:t>Stage</a:t>
            </a:r>
            <a:r>
              <a:rPr lang="zh-CN" altLang="zh-CN" sz="1400" dirty="0"/>
              <a:t>划分的介绍，结合之前介绍的</a:t>
            </a:r>
            <a:r>
              <a:rPr lang="en-US" altLang="zh-CN" sz="1400" dirty="0"/>
              <a:t>Spark</a:t>
            </a:r>
            <a:r>
              <a:rPr lang="zh-CN" altLang="zh-CN" sz="1400" dirty="0"/>
              <a:t>运行基本流程，再总结一下</a:t>
            </a:r>
            <a:r>
              <a:rPr lang="en-US" altLang="zh-CN" sz="1400" dirty="0"/>
              <a:t>RDD</a:t>
            </a:r>
            <a:r>
              <a:rPr lang="zh-CN" altLang="zh-CN" sz="1400" dirty="0"/>
              <a:t>在</a:t>
            </a:r>
            <a:r>
              <a:rPr lang="en-US" altLang="zh-CN" sz="1400" dirty="0"/>
              <a:t>Spark</a:t>
            </a:r>
            <a:r>
              <a:rPr lang="zh-CN" altLang="zh-CN" sz="1400" dirty="0"/>
              <a:t>架构中的运行过程：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1</a:t>
            </a:r>
            <a:r>
              <a:rPr lang="zh-CN" altLang="zh-CN" sz="1400" dirty="0"/>
              <a:t>）创建</a:t>
            </a:r>
            <a:r>
              <a:rPr lang="en-US" altLang="zh-CN" sz="1400" dirty="0"/>
              <a:t>RDD</a:t>
            </a:r>
            <a:r>
              <a:rPr lang="zh-CN" altLang="zh-CN" sz="1400" dirty="0"/>
              <a:t>对象；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2</a:t>
            </a:r>
            <a:r>
              <a:rPr lang="zh-CN" altLang="zh-CN" sz="1400" dirty="0"/>
              <a:t>）</a:t>
            </a:r>
            <a:r>
              <a:rPr lang="en-US" altLang="zh-CN" sz="1400" dirty="0" err="1"/>
              <a:t>SparkContext</a:t>
            </a:r>
            <a:r>
              <a:rPr lang="zh-CN" altLang="zh-CN" sz="1400" dirty="0"/>
              <a:t>负责计算</a:t>
            </a:r>
            <a:r>
              <a:rPr lang="en-US" altLang="zh-CN" sz="1400" dirty="0"/>
              <a:t>RDD</a:t>
            </a:r>
            <a:r>
              <a:rPr lang="zh-CN" altLang="zh-CN" sz="1400" dirty="0"/>
              <a:t>之间的依赖关系，构建</a:t>
            </a:r>
            <a:r>
              <a:rPr lang="en-US" altLang="zh-CN" sz="1400" dirty="0"/>
              <a:t>DAG</a:t>
            </a:r>
            <a:r>
              <a:rPr lang="zh-CN" altLang="zh-CN" sz="1400" dirty="0"/>
              <a:t>；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3</a:t>
            </a:r>
            <a:r>
              <a:rPr lang="zh-CN" altLang="zh-CN" sz="1400" dirty="0"/>
              <a:t>）</a:t>
            </a:r>
            <a:r>
              <a:rPr lang="en-US" altLang="zh-CN" sz="1400" dirty="0" err="1"/>
              <a:t>DAGScheduler</a:t>
            </a:r>
            <a:r>
              <a:rPr lang="zh-CN" altLang="zh-CN" sz="1400" dirty="0"/>
              <a:t>负责把</a:t>
            </a:r>
            <a:r>
              <a:rPr lang="en-US" altLang="zh-CN" sz="1400" dirty="0"/>
              <a:t>DAG</a:t>
            </a:r>
            <a:r>
              <a:rPr lang="zh-CN" altLang="zh-CN" sz="1400" dirty="0"/>
              <a:t>图分解成多个</a:t>
            </a:r>
            <a:r>
              <a:rPr lang="en-US" altLang="zh-CN" sz="1400" dirty="0"/>
              <a:t>Stage</a:t>
            </a:r>
            <a:r>
              <a:rPr lang="zh-CN" altLang="zh-CN" sz="1400" dirty="0"/>
              <a:t>，每个</a:t>
            </a:r>
            <a:r>
              <a:rPr lang="en-US" altLang="zh-CN" sz="1400" dirty="0"/>
              <a:t>Stage</a:t>
            </a:r>
            <a:r>
              <a:rPr lang="zh-CN" altLang="zh-CN" sz="1400" dirty="0"/>
              <a:t>中包含了多个</a:t>
            </a:r>
            <a:r>
              <a:rPr lang="en-US" altLang="zh-CN" sz="1400" dirty="0"/>
              <a:t>Task</a:t>
            </a:r>
            <a:r>
              <a:rPr lang="zh-CN" altLang="zh-CN" sz="1400" dirty="0"/>
              <a:t>，每个</a:t>
            </a:r>
            <a:r>
              <a:rPr lang="en-US" altLang="zh-CN" sz="1400" dirty="0"/>
              <a:t>Task</a:t>
            </a:r>
            <a:r>
              <a:rPr lang="zh-CN" altLang="zh-CN" sz="1400" dirty="0"/>
              <a:t>会被</a:t>
            </a:r>
            <a:r>
              <a:rPr lang="en-US" altLang="zh-CN" sz="1400" dirty="0" err="1"/>
              <a:t>TaskScheduler</a:t>
            </a:r>
            <a:r>
              <a:rPr lang="zh-CN" altLang="zh-CN" sz="1400" dirty="0"/>
              <a:t>分发给各个</a:t>
            </a:r>
            <a:r>
              <a:rPr lang="en-US" altLang="zh-CN" sz="1400" dirty="0" err="1"/>
              <a:t>WorkerNode</a:t>
            </a:r>
            <a:r>
              <a:rPr lang="zh-CN" altLang="zh-CN" sz="1400" dirty="0"/>
              <a:t>上的</a:t>
            </a:r>
            <a:r>
              <a:rPr lang="en-US" altLang="zh-CN" sz="1400" dirty="0"/>
              <a:t>Executor</a:t>
            </a:r>
            <a:r>
              <a:rPr lang="zh-CN" altLang="zh-CN" sz="1400" dirty="0"/>
              <a:t>去执行。</a:t>
            </a:r>
            <a:endParaRPr lang="zh-CN" altLang="en-US" sz="1400" dirty="0"/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01110530-CCED-F649-8404-9F7CDF67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6" y="2159888"/>
            <a:ext cx="7413625" cy="217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6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DB6E3C-C511-7B49-A277-7F558497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989032"/>
            <a:ext cx="7284559" cy="31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99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68524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 err="1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SparkMLlib</a:t>
            </a:r>
            <a:r>
              <a:rPr lang="zh-Hans" altLang="en-U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b="1" dirty="0">
              <a:solidFill>
                <a:schemeClr val="tx1">
                  <a:alpha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0772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产生原因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33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产生原因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1.0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版本开始，推出了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。其实最早使用的，都是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自己的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查询引擎；但是后来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；再后来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被淘汰，推出了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就要高出一个数量级，而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的性能又比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高出一个数量级。</a:t>
            </a:r>
          </a:p>
          <a:p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最早来说，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的诞生，主要是因为要让那些不熟悉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，无法深入进行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MapReduce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编程的数据分析师，能够使用他们熟悉的关系型数据库的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模型，来操作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HDFS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上的数据。因此推出了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MapReduce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功能，能够让数据分析人员，以及数据开发人员，方便的使用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进行数据仓库的建模和建设，然后使用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模型针对数据仓库中的数据进行统计和分析。但是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有个致命的缺陷，就是它的底层基于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MapReduce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MapReduce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又是基于磁盘的，因此导致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的性能异常低下。进场出现复杂的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 ETL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，要运行数个小时，甚至数十个小时的情况。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后来，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推出了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实际上还是紧密关联的，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底层很多东西还是依赖于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，但是修改了内存管理、物理计划、执行三个模块，底层使用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的基于内存的计算模型，从而让性能比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提升了数倍到上百倍。</a:t>
            </a:r>
          </a:p>
          <a:p>
            <a:pPr lvl="0"/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646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产生原因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Han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6039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endParaRPr lang="en-US" altLang="zh-CN" sz="18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defTabSz="914400"/>
            <a:r>
              <a:rPr lang="en-US" altLang="zh-CN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Han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集成性</a:t>
            </a:r>
            <a:r>
              <a:rPr lang="zh-Hans" altLang="en-U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程序可以与</a:t>
            </a:r>
            <a:r>
              <a:rPr lang="en-US" altLang="zh-CN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查询无缝衔接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C4E9896-F400-6C4C-8B01-04F172E8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1923"/>
          <a:stretch>
            <a:fillRect/>
          </a:stretch>
        </p:blipFill>
        <p:spPr bwMode="auto">
          <a:xfrm>
            <a:off x="1768123" y="1478417"/>
            <a:ext cx="367240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39C1B7-6824-F248-8E35-9FE205BDEAA9}"/>
              </a:ext>
            </a:extLst>
          </p:cNvPr>
          <p:cNvSpPr/>
          <p:nvPr/>
        </p:nvSpPr>
        <p:spPr>
          <a:xfrm>
            <a:off x="339620" y="2753089"/>
            <a:ext cx="6163867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Han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统一的数据访问方式：</a:t>
            </a:r>
            <a:r>
              <a:rPr lang="zh-CN" altLang="en-US" sz="1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可以从多种数据源加载和查询数据</a:t>
            </a:r>
          </a:p>
          <a:p>
            <a:endParaRPr lang="en-US" altLang="zh-CN" sz="1100" b="1" dirty="0">
              <a:latin typeface="+mj-ea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09293D2-752C-2640-A15E-D7C88D62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704" r="3704"/>
          <a:stretch>
            <a:fillRect/>
          </a:stretch>
        </p:blipFill>
        <p:spPr bwMode="auto">
          <a:xfrm>
            <a:off x="1423005" y="3366882"/>
            <a:ext cx="33152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9381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endParaRPr lang="en-US" altLang="zh-CN" sz="1800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14400"/>
            <a:r>
              <a:rPr lang="en-US" altLang="zh-Han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</a:t>
            </a:r>
            <a:r>
              <a:rPr lang="zh-Hans" altLang="en-US" sz="18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可以在现有的数据仓库上运行不做任何修改的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</a:t>
            </a:r>
          </a:p>
          <a:p>
            <a:pPr lvl="0" defTabSz="914400"/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39C1B7-6824-F248-8E35-9FE205BDEAA9}"/>
              </a:ext>
            </a:extLst>
          </p:cNvPr>
          <p:cNvSpPr/>
          <p:nvPr/>
        </p:nvSpPr>
        <p:spPr>
          <a:xfrm>
            <a:off x="339620" y="2753089"/>
            <a:ext cx="4459875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endParaRPr lang="en-US" altLang="zh-Han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en-US" altLang="zh-Han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支持标准连接</a:t>
            </a:r>
            <a:r>
              <a:rPr lang="zh-Hans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JDBC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ODBC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</a:p>
          <a:p>
            <a:pPr defTabSz="914400"/>
            <a:endParaRPr lang="zh-CN" altLang="en-US" sz="1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100" b="1" dirty="0">
              <a:latin typeface="+mj-ea"/>
            </a:endParaRPr>
          </a:p>
        </p:txBody>
      </p:sp>
      <p:pic>
        <p:nvPicPr>
          <p:cNvPr id="9" name="Picture 9" descr="http://spark.apache.org/images/sql-hive-arch.png">
            <a:extLst>
              <a:ext uri="{FF2B5EF4-FFF2-40B4-BE49-F238E27FC236}">
                <a16:creationId xmlns:a16="http://schemas.microsoft.com/office/drawing/2014/main" id="{631B406D-023A-8943-B2AA-C4AD1066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3005" y="1605897"/>
            <a:ext cx="3672408" cy="1224136"/>
          </a:xfrm>
          <a:prstGeom prst="rect">
            <a:avLst/>
          </a:prstGeom>
          <a:noFill/>
        </p:spPr>
      </p:pic>
      <p:pic>
        <p:nvPicPr>
          <p:cNvPr id="10" name="Picture 12" descr="http://spark.apache.org/images/jdbc.png">
            <a:extLst>
              <a:ext uri="{FF2B5EF4-FFF2-40B4-BE49-F238E27FC236}">
                <a16:creationId xmlns:a16="http://schemas.microsoft.com/office/drawing/2014/main" id="{C3664FF8-5D1E-674F-BB4E-5D6F32C2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3005" y="3452557"/>
            <a:ext cx="3672408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142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产生原因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29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29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alpha val="29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solidFill>
                  <a:schemeClr val="tx1">
                    <a:alpha val="29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Hans" sz="2400" dirty="0">
              <a:solidFill>
                <a:schemeClr val="tx1">
                  <a:alpha val="29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Han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1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1912C5-3135-9246-9556-70664EB6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6" y="1099837"/>
            <a:ext cx="8188036" cy="26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2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大数据生态圈介绍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lang="en-US" altLang="zh-CN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9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35A42-EEA4-9F4C-8D2B-8A120BAE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900925"/>
            <a:ext cx="7747373" cy="3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51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56341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Sparkmlib</a:t>
            </a:r>
            <a:r>
              <a:rPr lang="zh-Hans" altLang="en-U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solidFill>
                  <a:schemeClr val="tx1">
                    <a:alpha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b="1" dirty="0">
              <a:solidFill>
                <a:schemeClr val="tx1">
                  <a:alpha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5042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工作原理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算子操作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021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Streaming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 Core API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的一种扩展，它可以用于进行大规模、高吞吐量、容错的实时数据流的处理。它支持从很多种数据源中读取数据，比如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Flume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Twitter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ZeroMQ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Kinesis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或者是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 Socket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。并且能够使用类似高阶函数的复杂算法来进行数据处理，比如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reduce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。处理后的数据可以被保存到文件系统、数据库、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等存储中。</a:t>
            </a: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9958F-EA09-1544-B446-B9F2DC57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46" y="2417862"/>
            <a:ext cx="6488906" cy="17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0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3" y="235975"/>
            <a:ext cx="341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工作原理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Spark Streaming</a:t>
            </a:r>
            <a:r>
              <a:rPr lang="zh-CN" altLang="en-US" sz="1800" dirty="0"/>
              <a:t>内部的基本工作原理如下：接收实时输入数据流，然后将数据拆分成多个</a:t>
            </a:r>
            <a:r>
              <a:rPr lang="en-US" altLang="zh-CN" sz="1800" dirty="0"/>
              <a:t>batch</a:t>
            </a:r>
            <a:r>
              <a:rPr lang="zh-CN" altLang="en-US" sz="1800" dirty="0"/>
              <a:t>，比如每收集</a:t>
            </a:r>
            <a:r>
              <a:rPr lang="en-US" altLang="zh-CN" sz="1800" dirty="0"/>
              <a:t>1</a:t>
            </a:r>
            <a:r>
              <a:rPr lang="zh-CN" altLang="en-US" sz="1800" dirty="0"/>
              <a:t>秒的数据封装为一个</a:t>
            </a:r>
            <a:r>
              <a:rPr lang="en-US" altLang="zh-CN" sz="1800" dirty="0"/>
              <a:t>batch</a:t>
            </a:r>
            <a:r>
              <a:rPr lang="zh-CN" altLang="en-US" sz="1800" dirty="0"/>
              <a:t>，然后将每个</a:t>
            </a:r>
            <a:r>
              <a:rPr lang="en-US" altLang="zh-CN" sz="1800" dirty="0"/>
              <a:t>batch</a:t>
            </a:r>
            <a:r>
              <a:rPr lang="zh-CN" altLang="en-US" sz="1800" dirty="0"/>
              <a:t>交给</a:t>
            </a:r>
            <a:r>
              <a:rPr lang="en-US" altLang="zh-CN" sz="1800" dirty="0"/>
              <a:t>Spark</a:t>
            </a:r>
            <a:r>
              <a:rPr lang="zh-CN" altLang="en-US" sz="1800" dirty="0"/>
              <a:t>的计算引擎进行处理，最后会生产出一个结果数据流，其中的数据，也是由一个一个的</a:t>
            </a:r>
            <a:r>
              <a:rPr lang="en-US" altLang="zh-CN" sz="1800" dirty="0"/>
              <a:t>batch</a:t>
            </a:r>
            <a:r>
              <a:rPr lang="zh-CN" altLang="en-US" sz="1800" dirty="0"/>
              <a:t>所组成的。</a:t>
            </a:r>
          </a:p>
          <a:p>
            <a:br>
              <a:rPr lang="zh-CN" altLang="en-US" dirty="0"/>
            </a:b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67C39B-1A98-9B43-8DAC-11AC20A6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30" y="2223300"/>
            <a:ext cx="5112327" cy="1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3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Streaming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提供了一种高级的抽象，叫做</a:t>
            </a:r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，英文全称为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Discretized 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，中文翻译为“离散流”，它代表了一个持续不断的数据流。</a:t>
            </a:r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可以通过输入数据源来创建，比如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Flume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Kinesis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；也可以通过对其他</a:t>
            </a:r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应用高阶函数来创建，比如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reduce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的内部，其实一系列持续不断产生的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 Core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的核心抽象，即，不可变的，分布式的数据集。</a:t>
            </a:r>
            <a:r>
              <a:rPr lang="en-US" altLang="zh-CN" sz="1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中的每个</a:t>
            </a:r>
            <a:r>
              <a:rPr lang="en-US" altLang="zh-CN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都包含了一个时间段内的数据。</a:t>
            </a:r>
            <a:endParaRPr lang="en-US" altLang="zh-CN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51DC73-9378-B740-AB6E-99534681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19" y="3290606"/>
            <a:ext cx="5177559" cy="12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6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应用的算子，比如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，其实在底层会被翻译为对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中每个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的操作。比如对一个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执行一个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操作，会产生一个新的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。但是，在底层，其实其原理为，对输入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中每个时间段的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，都应用一遍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操作，然后生成的新的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，即作为新的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DStream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中的那个时间段的一个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。底层的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transformation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操作，其实，还是由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Core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的计算引擎来实现的。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Streaming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Core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进行了一层封装，隐藏了细节，然后对开发人员提供了方便易用的高层次的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6BB976-991A-F747-B395-AF3F9DA0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50" y="3054268"/>
            <a:ext cx="6871855" cy="16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D39A6C-6FC3-2D4B-8481-A1C1751276CE}"/>
              </a:ext>
            </a:extLst>
          </p:cNvPr>
          <p:cNvSpPr txBox="1"/>
          <p:nvPr/>
        </p:nvSpPr>
        <p:spPr>
          <a:xfrm>
            <a:off x="794327" y="760374"/>
            <a:ext cx="6303818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/>
              <a:t>transformation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65EA1F-A198-3842-8E4C-01D8C8C0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6" y="1099837"/>
            <a:ext cx="7310990" cy="30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6B7D2C-176D-5A43-A0EF-DC8879B9FBD1}"/>
              </a:ext>
            </a:extLst>
          </p:cNvPr>
          <p:cNvSpPr/>
          <p:nvPr/>
        </p:nvSpPr>
        <p:spPr>
          <a:xfrm>
            <a:off x="572237" y="833033"/>
            <a:ext cx="7679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D1F22"/>
                </a:solidFill>
                <a:latin typeface="Helvetica Neue" panose="02000503000000020004" pitchFamily="2" charset="0"/>
              </a:rPr>
              <a:t>Transform Operation</a:t>
            </a:r>
            <a:r>
              <a:rPr lang="en-US" altLang="zh-Hans" b="1" dirty="0">
                <a:solidFill>
                  <a:srgbClr val="1D1F22"/>
                </a:solidFill>
                <a:latin typeface="Helvetica Neue" panose="02000503000000020004" pitchFamily="2" charset="0"/>
              </a:rPr>
              <a:t>:</a:t>
            </a:r>
            <a:r>
              <a:rPr lang="en-US" altLang="zh-CN" dirty="0"/>
              <a:t> The transform operation (along with its variations like </a:t>
            </a:r>
            <a:r>
              <a:rPr lang="en-US" altLang="zh-CN" dirty="0" err="1"/>
              <a:t>transformWith</a:t>
            </a:r>
            <a:r>
              <a:rPr lang="en-US" altLang="zh-CN" dirty="0"/>
              <a:t>) allows arbitrary RDD-to-RDD functions to be applied on a </a:t>
            </a:r>
            <a:r>
              <a:rPr lang="en-US" altLang="zh-CN" dirty="0" err="1"/>
              <a:t>DStream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For example, the functionality of joining every batch in a data stream with another dataset is not directly exposed in the </a:t>
            </a:r>
            <a:r>
              <a:rPr lang="en-US" altLang="zh-CN" dirty="0" err="1"/>
              <a:t>DStream</a:t>
            </a:r>
            <a:r>
              <a:rPr lang="en-US" altLang="zh-CN" dirty="0"/>
              <a:t> API</a:t>
            </a:r>
            <a:endParaRPr lang="en-US" altLang="zh-CN" b="1" i="0" dirty="0">
              <a:solidFill>
                <a:srgbClr val="1D1F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E21F01-67CF-D349-8229-04D7A742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4124"/>
            <a:ext cx="7224889" cy="22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3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6B7D2C-176D-5A43-A0EF-DC8879B9FBD1}"/>
              </a:ext>
            </a:extLst>
          </p:cNvPr>
          <p:cNvSpPr/>
          <p:nvPr/>
        </p:nvSpPr>
        <p:spPr>
          <a:xfrm>
            <a:off x="572237" y="833033"/>
            <a:ext cx="767994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b="1" dirty="0">
                <a:solidFill>
                  <a:srgbClr val="1D1F22"/>
                </a:solidFill>
                <a:latin typeface="Helvetica Neue" panose="02000503000000020004" pitchFamily="2" charset="0"/>
              </a:rPr>
              <a:t>window</a:t>
            </a:r>
            <a:r>
              <a:rPr lang="en-US" altLang="zh-CN" b="1" dirty="0">
                <a:solidFill>
                  <a:srgbClr val="1D1F22"/>
                </a:solidFill>
                <a:latin typeface="Helvetica Neue" panose="02000503000000020004" pitchFamily="2" charset="0"/>
              </a:rPr>
              <a:t> Operation</a:t>
            </a:r>
            <a:r>
              <a:rPr lang="en-US" altLang="zh-Hans" b="1" dirty="0">
                <a:solidFill>
                  <a:srgbClr val="1D1F22"/>
                </a:solidFill>
                <a:latin typeface="Helvetica Neue" panose="02000503000000020004" pitchFamily="2" charset="0"/>
              </a:rPr>
              <a:t>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93C10B-4AC0-D842-80AE-FF078E5D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6" y="1696375"/>
            <a:ext cx="8108920" cy="24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大数据生态圈介绍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8E4B3F-02C8-B540-A590-9E2F45D5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85" y="902677"/>
            <a:ext cx="6236676" cy="301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5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A9F63-665D-894F-BA2C-695AF2AA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49" y="949796"/>
            <a:ext cx="6955255" cy="36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68524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SparkMLlib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FontTx/>
              <a:buAutoNum type="arabicPeriod"/>
            </a:pP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74939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SparkMLlib</a:t>
            </a:r>
            <a:r>
              <a:rPr lang="zh-Hans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an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MLlib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介绍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介绍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21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MLlib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2D59BE-EFB0-C44B-93DC-98B308D6C0B3}"/>
              </a:ext>
            </a:extLst>
          </p:cNvPr>
          <p:cNvSpPr/>
          <p:nvPr/>
        </p:nvSpPr>
        <p:spPr>
          <a:xfrm>
            <a:off x="4571999" y="281797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主要特点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易用性：可以使用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高性能：比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100+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快速部署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可以运行在已经安装好的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Hadoop 2.0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集群上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216412-AD69-C74D-98AA-AC49CFFD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02035"/>
            <a:ext cx="7638051" cy="17199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4F0A99B-4186-A042-871E-05E5499D4522}"/>
              </a:ext>
            </a:extLst>
          </p:cNvPr>
          <p:cNvSpPr txBox="1"/>
          <p:nvPr/>
        </p:nvSpPr>
        <p:spPr>
          <a:xfrm>
            <a:off x="572236" y="2725639"/>
            <a:ext cx="37393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b="1" dirty="0"/>
              <a:t>主要功能</a:t>
            </a:r>
            <a:r>
              <a:rPr kumimoji="1" lang="en-US" altLang="zh-Hans" b="1" dirty="0"/>
              <a:t>:</a:t>
            </a:r>
          </a:p>
          <a:p>
            <a:r>
              <a:rPr kumimoji="1" lang="en-US" altLang="zh-Hans" dirty="0"/>
              <a:t>1.</a:t>
            </a:r>
            <a:r>
              <a:rPr kumimoji="1" lang="zh-Hans" altLang="en-US" dirty="0"/>
              <a:t>基础数据统计：矩阵 数理统计相关内容</a:t>
            </a:r>
            <a:endParaRPr kumimoji="1" lang="en-US" altLang="zh-Hans" dirty="0"/>
          </a:p>
          <a:p>
            <a:r>
              <a:rPr kumimoji="1" lang="en-US" altLang="zh-Hans" dirty="0"/>
              <a:t>2.</a:t>
            </a:r>
            <a:r>
              <a:rPr kumimoji="1" lang="zh-Hans" altLang="en-US" dirty="0"/>
              <a:t>特征提取：</a:t>
            </a:r>
            <a:r>
              <a:rPr kumimoji="1" lang="en-US" altLang="zh-Hans" dirty="0"/>
              <a:t>TF-IDF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PCA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OneHotEncoder</a:t>
            </a:r>
            <a:r>
              <a:rPr kumimoji="1" lang="zh-Hans" altLang="en-US" dirty="0"/>
              <a:t> 归一化等等</a:t>
            </a:r>
            <a:endParaRPr kumimoji="1" lang="en-US" altLang="zh-Hans" dirty="0"/>
          </a:p>
          <a:p>
            <a:r>
              <a:rPr kumimoji="1" lang="en-US" altLang="zh-Hans" dirty="0"/>
              <a:t>3.</a:t>
            </a:r>
            <a:r>
              <a:rPr kumimoji="1" lang="zh-Hans" altLang="en-US" dirty="0"/>
              <a:t>机器学习算法：</a:t>
            </a:r>
            <a:endParaRPr kumimoji="1" lang="en-US" altLang="zh-Hans" dirty="0"/>
          </a:p>
          <a:p>
            <a:r>
              <a:rPr kumimoji="1" lang="zh-Hans" altLang="en-US" dirty="0"/>
              <a:t>         分类：决策树 随机森林</a:t>
            </a:r>
            <a:endParaRPr kumimoji="1" lang="en-US" altLang="zh-Hans" dirty="0"/>
          </a:p>
          <a:p>
            <a:r>
              <a:rPr kumimoji="1" lang="zh-Hans" altLang="en-US" dirty="0"/>
              <a:t>         聚类：</a:t>
            </a:r>
            <a:r>
              <a:rPr kumimoji="1" lang="en-US" altLang="zh-Hans" dirty="0"/>
              <a:t>K-means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LDA</a:t>
            </a:r>
          </a:p>
          <a:p>
            <a:r>
              <a:rPr kumimoji="1" lang="zh-Hans" altLang="en-US" dirty="0"/>
              <a:t>         回归 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线性 逻辑  </a:t>
            </a:r>
            <a:endParaRPr kumimoji="1" lang="en-US" altLang="zh-Hans" dirty="0"/>
          </a:p>
          <a:p>
            <a:endParaRPr kumimoji="1" lang="en-US" altLang="zh-Hans" dirty="0"/>
          </a:p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757947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AF85A-7AA5-6E4B-B43B-EBBFC4284C6E}"/>
              </a:ext>
            </a:extLst>
          </p:cNvPr>
          <p:cNvSpPr/>
          <p:nvPr/>
        </p:nvSpPr>
        <p:spPr>
          <a:xfrm>
            <a:off x="762000" y="949796"/>
            <a:ext cx="7883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是一个分布式图处理框架，基于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平台提供对图计算和图挖掘简洁易用的而丰富多彩的接口，极大的方便了大家对分布式图处理的需求。</a:t>
            </a:r>
          </a:p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2D59BE-EFB0-C44B-93DC-98B308D6C0B3}"/>
              </a:ext>
            </a:extLst>
          </p:cNvPr>
          <p:cNvSpPr/>
          <p:nvPr/>
        </p:nvSpPr>
        <p:spPr>
          <a:xfrm>
            <a:off x="4698836" y="272563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Hans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主要特点</a:t>
            </a:r>
            <a:endParaRPr lang="en-US" altLang="zh-Han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灵活性：图表和集合可以无缝衔接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高性能：比其他图处理软件处理快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算法种类多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提供更多的图算法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212BC0-5C0F-2545-BA5D-795F68F07842}"/>
              </a:ext>
            </a:extLst>
          </p:cNvPr>
          <p:cNvSpPr txBox="1"/>
          <p:nvPr/>
        </p:nvSpPr>
        <p:spPr>
          <a:xfrm>
            <a:off x="761999" y="2725639"/>
            <a:ext cx="36406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主要功能：</a:t>
            </a:r>
            <a:endParaRPr kumimoji="1" lang="en-US" altLang="zh-Han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sz="1800" b="1" dirty="0"/>
              <a:t>1.</a:t>
            </a:r>
            <a:r>
              <a:rPr kumimoji="1" lang="zh-Hans" altLang="en-US" sz="1800" b="1" dirty="0"/>
              <a:t>图论的主要算法：路径分析 </a:t>
            </a:r>
            <a:endParaRPr kumimoji="1" lang="en-US" altLang="zh-Hans" sz="1800" b="1" dirty="0"/>
          </a:p>
          <a:p>
            <a:r>
              <a:rPr kumimoji="1" lang="en-US" altLang="zh-Hans" sz="1800" b="1" dirty="0"/>
              <a:t>2.</a:t>
            </a:r>
            <a:r>
              <a:rPr kumimoji="1" lang="zh-Hans" altLang="en-US" sz="1800" b="1" dirty="0"/>
              <a:t>社交关系：社区 社团发现，异常账户</a:t>
            </a:r>
            <a:endParaRPr kumimoji="1" lang="en-US" altLang="zh-Hans" sz="1800" b="1" dirty="0"/>
          </a:p>
          <a:p>
            <a:endParaRPr kumimoji="1" lang="en-US" altLang="zh-CN" sz="1800" b="1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6525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212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94A5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 Black" charset="0"/>
              </a:rPr>
              <a:t>目录</a:t>
            </a:r>
            <a:endParaRPr lang="en-US" sz="3200" b="1" dirty="0">
              <a:solidFill>
                <a:srgbClr val="494A53"/>
              </a:solidFill>
              <a:latin typeface="SimHei" panose="02010609060101010101" pitchFamily="49" charset="-122"/>
              <a:ea typeface="SimHei" panose="02010609060101010101" pitchFamily="49" charset="-122"/>
              <a:cs typeface="Arial Black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39A78FF-3B54-B342-BB29-933D480BF637}"/>
              </a:ext>
            </a:extLst>
          </p:cNvPr>
          <p:cNvSpPr txBox="1"/>
          <p:nvPr/>
        </p:nvSpPr>
        <p:spPr>
          <a:xfrm>
            <a:off x="690225" y="1527933"/>
            <a:ext cx="356341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Sparkcore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Sparksql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Sparkstreaming</a:t>
            </a:r>
          </a:p>
          <a:p>
            <a:pPr marL="342900" indent="-342900">
              <a:buAutoNum type="arabicPeriod"/>
            </a:pP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Sparkmlib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Han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graphx</a:t>
            </a:r>
          </a:p>
          <a:p>
            <a:pPr marL="342900" indent="-342900">
              <a:buAutoNum type="arabicPeriod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28277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性能调优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运行流程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Hans" altLang="en-US" sz="2400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核心模块</a:t>
            </a:r>
            <a:endParaRPr lang="en-US" altLang="zh-Hans" sz="2400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047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调优方法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48EF83-97A7-564C-8B0B-81AE3AE9AB46}"/>
              </a:ext>
            </a:extLst>
          </p:cNvPr>
          <p:cNvSpPr txBox="1"/>
          <p:nvPr/>
        </p:nvSpPr>
        <p:spPr>
          <a:xfrm>
            <a:off x="674557" y="914400"/>
            <a:ext cx="73002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算子调优：</a:t>
            </a:r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使用更高效的算子，例如：使用</a:t>
            </a:r>
            <a:r>
              <a:rPr kumimoji="1" lang="en-US" altLang="zh-Han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groupbyKey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代替</a:t>
            </a:r>
            <a:r>
              <a:rPr kumimoji="1" lang="en-US" altLang="zh-Han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reduceBykey</a:t>
            </a:r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使用广播变量：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kumimoji="1" lang="en-US" altLang="zh-Han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SparkContext</a:t>
            </a:r>
            <a:r>
              <a:rPr kumimoji="1"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的广播功能极大的减少每个序列化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的大小，并且降低集群中任务加载的开销。如果你的任务使用任何来自驱动器的大对象（例如一个静态查找表），应该考虑将这个大对象加载到广播变量中去。</a:t>
            </a:r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3.shuffle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调优：</a:t>
            </a:r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Han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Han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避免数据倾斜</a:t>
            </a:r>
            <a:endParaRPr kumimoji="1" lang="en-US" altLang="zh-Han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140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283" y="4148594"/>
            <a:ext cx="1337576" cy="4399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25086" y="2278470"/>
            <a:ext cx="369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400" b="1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kumimoji="1" lang="zh-CN" altLang="en-US" sz="4400" b="1" dirty="0">
              <a:solidFill>
                <a:schemeClr val="bg2">
                  <a:lumMod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4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大数据生态圈介绍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50CE98-88BF-7E40-95CF-F7D1D77C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8" y="976054"/>
            <a:ext cx="7007753" cy="365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B14FC2-358B-3F45-8568-97514332E723}"/>
              </a:ext>
            </a:extLst>
          </p:cNvPr>
          <p:cNvSpPr/>
          <p:nvPr/>
        </p:nvSpPr>
        <p:spPr>
          <a:xfrm>
            <a:off x="1348154" y="636085"/>
            <a:ext cx="5345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的项目结构不断丰富发展，已经形成一个丰富的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生态系统</a:t>
            </a:r>
            <a:endParaRPr lang="en-US" altLang="zh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33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大数据生态圈介绍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4B330A-F44F-6243-92C9-D7E7D62B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54" y="738780"/>
            <a:ext cx="6759331" cy="37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9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423" y="324463"/>
            <a:ext cx="552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与大数据生态圈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25" y="1527932"/>
            <a:ext cx="426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Hans" altLang="en-US" sz="2400" b="1" dirty="0">
                <a:solidFill>
                  <a:schemeClr val="tx1">
                    <a:alpha val="29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大数据生态圈</a:t>
            </a:r>
            <a:r>
              <a:rPr lang="zh-Hans" altLang="en-US" sz="2400" b="1" dirty="0">
                <a:solidFill>
                  <a:schemeClr val="tx1">
                    <a:alpha val="3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lang="en-US" altLang="zh-Hans" sz="2400" b="1" dirty="0">
              <a:solidFill>
                <a:schemeClr val="tx1">
                  <a:alpha val="3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Han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 indent="-342900">
              <a:buFont typeface="Arial" charset="0"/>
              <a:buChar char="•"/>
            </a:pPr>
            <a:r>
              <a:rPr lang="en-US" altLang="zh-Han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6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4" y="235975"/>
            <a:ext cx="29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Hans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236" y="949796"/>
            <a:ext cx="7478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BA88F-F8AA-2E48-8D80-B922F7337954}"/>
              </a:ext>
            </a:extLst>
          </p:cNvPr>
          <p:cNvSpPr/>
          <p:nvPr/>
        </p:nvSpPr>
        <p:spPr>
          <a:xfrm>
            <a:off x="4120594" y="2417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整体架构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0705A-B7D3-F64C-B94A-F61EC4EDEC48}"/>
              </a:ext>
            </a:extLst>
          </p:cNvPr>
          <p:cNvSpPr/>
          <p:nvPr/>
        </p:nvSpPr>
        <p:spPr>
          <a:xfrm>
            <a:off x="412954" y="802035"/>
            <a:ext cx="857176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Spark</a:t>
            </a:r>
            <a:r>
              <a:rPr lang="zh-CN" altLang="zh-CN" sz="1800" dirty="0">
                <a:latin typeface="+mn-ea"/>
              </a:rPr>
              <a:t>最初由美国加州伯克利大学（</a:t>
            </a:r>
            <a:r>
              <a:rPr lang="en-US" altLang="zh-CN" sz="1800" dirty="0" err="1">
                <a:latin typeface="+mn-ea"/>
              </a:rPr>
              <a:t>UCBerkeley</a:t>
            </a:r>
            <a:r>
              <a:rPr lang="zh-CN" altLang="zh-CN" sz="1800" dirty="0">
                <a:latin typeface="+mn-ea"/>
              </a:rPr>
              <a:t>）的</a:t>
            </a:r>
            <a:r>
              <a:rPr lang="en-US" altLang="zh-CN" sz="1800" dirty="0">
                <a:latin typeface="+mn-ea"/>
              </a:rPr>
              <a:t>AMP</a:t>
            </a:r>
            <a:r>
              <a:rPr lang="zh-CN" altLang="zh-CN" sz="1800" dirty="0">
                <a:latin typeface="+mn-ea"/>
              </a:rPr>
              <a:t>实验室于</a:t>
            </a:r>
            <a:r>
              <a:rPr lang="en-US" altLang="zh-CN" sz="1800" dirty="0">
                <a:latin typeface="+mn-ea"/>
              </a:rPr>
              <a:t>2009</a:t>
            </a:r>
            <a:r>
              <a:rPr lang="zh-CN" altLang="zh-CN" sz="1800" dirty="0">
                <a:latin typeface="+mn-ea"/>
              </a:rPr>
              <a:t>年开发，是基于内存计算的大数据并行计算框架，可用于构建大型的、低延迟的数据分析应用程序</a:t>
            </a:r>
            <a:endParaRPr lang="en-US" altLang="zh-CN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2013</a:t>
            </a:r>
            <a:r>
              <a:rPr lang="zh-CN" altLang="zh-CN" sz="1800" dirty="0">
                <a:latin typeface="+mn-ea"/>
              </a:rPr>
              <a:t>年</a:t>
            </a:r>
            <a:r>
              <a:rPr lang="en-US" altLang="zh-CN" sz="1800" dirty="0">
                <a:latin typeface="+mn-ea"/>
              </a:rPr>
              <a:t>Spark</a:t>
            </a:r>
            <a:r>
              <a:rPr lang="zh-CN" altLang="zh-CN" sz="1800" dirty="0">
                <a:latin typeface="+mn-ea"/>
              </a:rPr>
              <a:t>加入</a:t>
            </a:r>
            <a:r>
              <a:rPr lang="en-US" altLang="zh-CN" sz="1800" dirty="0">
                <a:latin typeface="+mn-ea"/>
              </a:rPr>
              <a:t>Apache</a:t>
            </a:r>
            <a:r>
              <a:rPr lang="zh-CN" altLang="zh-CN" sz="1800" dirty="0">
                <a:latin typeface="+mn-ea"/>
              </a:rPr>
              <a:t>孵化器项目后发展迅猛，如今已成为</a:t>
            </a:r>
            <a:r>
              <a:rPr lang="en-US" altLang="zh-CN" sz="1800" dirty="0">
                <a:latin typeface="+mn-ea"/>
              </a:rPr>
              <a:t>Apache</a:t>
            </a:r>
            <a:r>
              <a:rPr lang="zh-CN" altLang="zh-CN" sz="1800" dirty="0">
                <a:latin typeface="+mn-ea"/>
              </a:rPr>
              <a:t>软件基金会最重要的三大分布式计算系统开源项目之一（</a:t>
            </a:r>
            <a:r>
              <a:rPr lang="en-US" altLang="zh-CN" sz="1800" dirty="0">
                <a:latin typeface="+mn-ea"/>
              </a:rPr>
              <a:t>Hadoop</a:t>
            </a:r>
            <a:r>
              <a:rPr lang="zh-CN" altLang="zh-CN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Spark</a:t>
            </a:r>
            <a:r>
              <a:rPr lang="zh-CN" altLang="zh-CN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Storm</a:t>
            </a:r>
            <a:r>
              <a:rPr lang="zh-CN" altLang="zh-CN" sz="1800" dirty="0">
                <a:latin typeface="+mn-ea"/>
              </a:rPr>
              <a:t>）</a:t>
            </a:r>
            <a:endParaRPr lang="en-US" altLang="zh-CN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Spark</a:t>
            </a:r>
            <a:r>
              <a:rPr lang="zh-CN" altLang="en-US" sz="1800" dirty="0">
                <a:latin typeface="+mn-ea"/>
              </a:rPr>
              <a:t>在</a:t>
            </a:r>
            <a:r>
              <a:rPr lang="en-US" altLang="zh-CN" sz="1800" dirty="0">
                <a:latin typeface="+mn-ea"/>
              </a:rPr>
              <a:t>2014</a:t>
            </a:r>
            <a:r>
              <a:rPr lang="zh-CN" altLang="en-US" sz="1800" dirty="0">
                <a:latin typeface="+mn-ea"/>
              </a:rPr>
              <a:t>年打破了</a:t>
            </a:r>
            <a:r>
              <a:rPr lang="en-US" altLang="zh-CN" sz="1800" dirty="0">
                <a:latin typeface="+mn-ea"/>
              </a:rPr>
              <a:t>Hadoop</a:t>
            </a:r>
            <a:r>
              <a:rPr lang="zh-CN" altLang="en-US" sz="1800" dirty="0">
                <a:latin typeface="+mn-ea"/>
              </a:rPr>
              <a:t>保持的基准排序纪录</a:t>
            </a:r>
            <a:endParaRPr lang="en-US" altLang="zh-CN" sz="18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Spark/206</a:t>
            </a:r>
            <a:r>
              <a:rPr lang="zh-CN" altLang="en-US" sz="1800" dirty="0">
                <a:latin typeface="+mn-ea"/>
              </a:rPr>
              <a:t>个节点</a:t>
            </a:r>
            <a:r>
              <a:rPr lang="en-US" altLang="zh-CN" sz="1800" dirty="0">
                <a:latin typeface="+mn-ea"/>
              </a:rPr>
              <a:t>/23</a:t>
            </a:r>
            <a:r>
              <a:rPr lang="zh-CN" altLang="en-US" sz="1800" dirty="0">
                <a:latin typeface="+mn-ea"/>
              </a:rPr>
              <a:t>分钟</a:t>
            </a:r>
            <a:r>
              <a:rPr lang="en-US" altLang="zh-CN" sz="1800" dirty="0">
                <a:latin typeface="+mn-ea"/>
              </a:rPr>
              <a:t>/100TB</a:t>
            </a:r>
            <a:r>
              <a:rPr lang="zh-CN" altLang="en-US" sz="1800" dirty="0">
                <a:latin typeface="+mn-ea"/>
              </a:rPr>
              <a:t>数据</a:t>
            </a:r>
            <a:endParaRPr lang="en-US" altLang="zh-CN" sz="18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Hadoop/2000</a:t>
            </a:r>
            <a:r>
              <a:rPr lang="zh-CN" altLang="en-US" sz="1800" dirty="0">
                <a:latin typeface="+mn-ea"/>
              </a:rPr>
              <a:t>个节点</a:t>
            </a:r>
            <a:r>
              <a:rPr lang="en-US" altLang="zh-CN" sz="1800" dirty="0">
                <a:latin typeface="+mn-ea"/>
              </a:rPr>
              <a:t>/72</a:t>
            </a:r>
            <a:r>
              <a:rPr lang="zh-CN" altLang="en-US" sz="1800" dirty="0">
                <a:latin typeface="+mn-ea"/>
              </a:rPr>
              <a:t>分钟</a:t>
            </a:r>
            <a:r>
              <a:rPr lang="en-US" altLang="zh-CN" sz="1800" dirty="0">
                <a:latin typeface="+mn-ea"/>
              </a:rPr>
              <a:t>/100TB</a:t>
            </a:r>
            <a:r>
              <a:rPr lang="zh-CN" altLang="en-US" sz="1800" dirty="0">
                <a:latin typeface="+mn-ea"/>
              </a:rPr>
              <a:t>数据</a:t>
            </a:r>
            <a:endParaRPr lang="en-US" altLang="zh-CN" sz="18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ea"/>
              </a:rPr>
              <a:t>Spark</a:t>
            </a:r>
            <a:r>
              <a:rPr lang="zh-CN" altLang="en-US" sz="1800" dirty="0">
                <a:latin typeface="+mn-ea"/>
              </a:rPr>
              <a:t>用十分之一的计算资源，获得了比</a:t>
            </a:r>
            <a:r>
              <a:rPr lang="en-US" altLang="zh-CN" sz="1800" dirty="0">
                <a:latin typeface="+mn-ea"/>
              </a:rPr>
              <a:t>Hadoop</a:t>
            </a:r>
            <a:r>
              <a:rPr lang="zh-CN" altLang="en-US" sz="1800" dirty="0">
                <a:latin typeface="+mn-ea"/>
              </a:rPr>
              <a:t>快</a:t>
            </a:r>
            <a:r>
              <a:rPr lang="en-US" altLang="zh-CN" sz="1800" dirty="0">
                <a:latin typeface="+mn-ea"/>
              </a:rPr>
              <a:t>3</a:t>
            </a:r>
            <a:r>
              <a:rPr lang="zh-CN" altLang="en-US" sz="1800" dirty="0">
                <a:latin typeface="+mn-ea"/>
              </a:rPr>
              <a:t>倍的速度</a:t>
            </a:r>
          </a:p>
        </p:txBody>
      </p:sp>
    </p:spTree>
    <p:extLst>
      <p:ext uri="{BB962C8B-B14F-4D97-AF65-F5344CB8AC3E}">
        <p14:creationId xmlns:p14="http://schemas.microsoft.com/office/powerpoint/2010/main" val="25080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明略PPT模板（白）.potx" id="{A556C684-C8AE-4356-ACE7-60A567E978AC}" vid="{9712A817-1342-413F-AC84-93A44C0D017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明略PPT模板（白）</Template>
  <TotalTime>7349</TotalTime>
  <Words>3540</Words>
  <Application>Microsoft Macintosh PowerPoint</Application>
  <PresentationFormat>全屏显示(16:9)</PresentationFormat>
  <Paragraphs>457</Paragraphs>
  <Slides>58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DengXian</vt:lpstr>
      <vt:lpstr>DengXian Light</vt:lpstr>
      <vt:lpstr>SimHei</vt:lpstr>
      <vt:lpstr>宋体</vt:lpstr>
      <vt:lpstr>微软雅黑</vt:lpstr>
      <vt:lpstr>微软雅黑</vt:lpstr>
      <vt:lpstr>Arial</vt:lpstr>
      <vt:lpstr>Arial Black</vt:lpstr>
      <vt:lpstr>Helvetica Neue</vt:lpstr>
      <vt:lpstr>Times New Roman</vt:lpstr>
      <vt:lpstr>Wingdings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ZAIJUN GONG</dc:creator>
  <cp:lastModifiedBy>2039005169@qq.com</cp:lastModifiedBy>
  <cp:revision>328</cp:revision>
  <dcterms:created xsi:type="dcterms:W3CDTF">2017-06-27T06:12:13Z</dcterms:created>
  <dcterms:modified xsi:type="dcterms:W3CDTF">2018-10-22T09:22:37Z</dcterms:modified>
</cp:coreProperties>
</file>